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48" r:id="rId1"/>
  </p:sldMasterIdLst>
  <p:notesMasterIdLst>
    <p:notesMasterId r:id="rId37"/>
  </p:notesMasterIdLst>
  <p:sldIdLst>
    <p:sldId id="268" r:id="rId2"/>
    <p:sldId id="368" r:id="rId3"/>
    <p:sldId id="411" r:id="rId4"/>
    <p:sldId id="257" r:id="rId5"/>
    <p:sldId id="417" r:id="rId6"/>
    <p:sldId id="412" r:id="rId7"/>
    <p:sldId id="418" r:id="rId8"/>
    <p:sldId id="419" r:id="rId9"/>
    <p:sldId id="423" r:id="rId10"/>
    <p:sldId id="424" r:id="rId11"/>
    <p:sldId id="426" r:id="rId12"/>
    <p:sldId id="427" r:id="rId13"/>
    <p:sldId id="428" r:id="rId14"/>
    <p:sldId id="422" r:id="rId15"/>
    <p:sldId id="425" r:id="rId16"/>
    <p:sldId id="429" r:id="rId17"/>
    <p:sldId id="445" r:id="rId18"/>
    <p:sldId id="432" r:id="rId19"/>
    <p:sldId id="430" r:id="rId20"/>
    <p:sldId id="414" r:id="rId21"/>
    <p:sldId id="420" r:id="rId22"/>
    <p:sldId id="434" r:id="rId23"/>
    <p:sldId id="439" r:id="rId24"/>
    <p:sldId id="440" r:id="rId25"/>
    <p:sldId id="433" r:id="rId26"/>
    <p:sldId id="437" r:id="rId27"/>
    <p:sldId id="438" r:id="rId28"/>
    <p:sldId id="415" r:id="rId29"/>
    <p:sldId id="280" r:id="rId30"/>
    <p:sldId id="442" r:id="rId31"/>
    <p:sldId id="444" r:id="rId32"/>
    <p:sldId id="443" r:id="rId33"/>
    <p:sldId id="421" r:id="rId34"/>
    <p:sldId id="409" r:id="rId35"/>
    <p:sldId id="410" r:id="rId36"/>
  </p:sldIdLst>
  <p:sldSz cx="12192000" cy="6858000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나눔스퀘어_ac Bold" panose="020B0600000101010101" pitchFamily="50" charset="-127"/>
      <p:bold r:id="rId39"/>
    </p:embeddedFont>
    <p:embeddedFont>
      <p:font typeface="나눔스퀘어_ac Light" panose="020B0600000101010101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휴먼둥근헤드라인" panose="0203050400010101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은서" initials="홍" lastIdx="3" clrIdx="0">
    <p:extLst>
      <p:ext uri="{19B8F6BF-5375-455C-9EA6-DF929625EA0E}">
        <p15:presenceInfo xmlns:p15="http://schemas.microsoft.com/office/powerpoint/2012/main" userId="홍은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8BD3"/>
    <a:srgbClr val="128CB2"/>
    <a:srgbClr val="1494BC"/>
    <a:srgbClr val="1669C4"/>
    <a:srgbClr val="3B8EE9"/>
    <a:srgbClr val="4780FF"/>
    <a:srgbClr val="479FFF"/>
    <a:srgbClr val="635CEA"/>
    <a:srgbClr val="715DE9"/>
    <a:srgbClr val="6D4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4" autoAdjust="0"/>
    <p:restoredTop sz="87003" autoAdjust="0"/>
  </p:normalViewPr>
  <p:slideViewPr>
    <p:cSldViewPr snapToGrid="0">
      <p:cViewPr varScale="1">
        <p:scale>
          <a:sx n="72" d="100"/>
          <a:sy n="72" d="100"/>
        </p:scale>
        <p:origin x="43" y="6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1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n-cs"/>
              </a:defRPr>
            </a:pP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</a:t>
            </a:r>
            <a:r>
              <a:rPr 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소비자 심리지수 추이</a:t>
            </a:r>
            <a:r>
              <a:rPr lang="en-US" altLang="ko-KR" sz="12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]</a:t>
            </a:r>
          </a:p>
          <a:p>
            <a:pPr>
              <a:defRPr sz="1600"/>
            </a:pP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한국은행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c:rich>
      </c:tx>
      <c:layout>
        <c:manualLayout>
          <c:xMode val="edge"/>
          <c:yMode val="edge"/>
          <c:x val="0.2724585308356988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9471957392367499E-2"/>
          <c:y val="0.16980731103453617"/>
          <c:w val="0.92099407555116375"/>
          <c:h val="0.616434472267667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889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7월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  <c:pt idx="6">
                  <c:v>1</c:v>
                </c:pt>
                <c:pt idx="7">
                  <c:v>2</c:v>
                </c:pt>
                <c:pt idx="8">
                  <c:v>3월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95.9</c:v>
                </c:pt>
                <c:pt idx="1">
                  <c:v>92.4</c:v>
                </c:pt>
                <c:pt idx="2">
                  <c:v>97</c:v>
                </c:pt>
                <c:pt idx="3">
                  <c:v>98.6</c:v>
                </c:pt>
                <c:pt idx="4">
                  <c:v>101</c:v>
                </c:pt>
                <c:pt idx="5">
                  <c:v>100.5</c:v>
                </c:pt>
                <c:pt idx="6">
                  <c:v>104.2</c:v>
                </c:pt>
                <c:pt idx="7">
                  <c:v>96.9</c:v>
                </c:pt>
                <c:pt idx="8">
                  <c:v>78.400000000000006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E3-44C2-B729-A7FE4DD7F2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7941839"/>
        <c:axId val="661077423"/>
      </c:lineChart>
      <c:catAx>
        <c:axId val="65794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n-cs"/>
              </a:defRPr>
            </a:pPr>
            <a:endParaRPr lang="ko-KR"/>
          </a:p>
        </c:txPr>
        <c:crossAx val="661077423"/>
        <c:crosses val="autoZero"/>
        <c:auto val="1"/>
        <c:lblAlgn val="ctr"/>
        <c:lblOffset val="100"/>
        <c:noMultiLvlLbl val="0"/>
      </c:catAx>
      <c:valAx>
        <c:axId val="661077423"/>
        <c:scaling>
          <c:orientation val="minMax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n-cs"/>
              </a:defRPr>
            </a:pPr>
            <a:endParaRPr lang="ko-KR"/>
          </a:p>
        </c:txPr>
        <c:crossAx val="65794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고딕13" panose="02020600000000000000" pitchFamily="18" charset="-127"/>
          <a:ea typeface="a고딕13" panose="02020600000000000000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fld id="{F40E6B78-87F9-4755-925B-5658E4119839}" type="datetimeFigureOut">
              <a:rPr lang="ko-KR" altLang="en-US" smtClean="0"/>
              <a:pPr/>
              <a:t>2020-12-19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fld id="{49E23C31-3FE0-4ABA-94E8-74C042DB205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31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 Light" panose="020B0600000101010101" pitchFamily="50" charset="-127"/>
        <a:ea typeface="나눔스퀘어_ac Light" panose="020B0600000101010101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C31-3FE0-4ABA-94E8-74C042DB205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764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942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7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805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715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76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769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181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508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65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52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92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28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73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608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C31-3FE0-4ABA-94E8-74C042DB205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002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C31-3FE0-4ABA-94E8-74C042DB205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145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C31-3FE0-4ABA-94E8-74C042DB205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09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23C31-3FE0-4ABA-94E8-74C042DB205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841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85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85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18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614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525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95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93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9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2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B9EB6-229C-422F-866B-873AF890F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4142B2-4025-4111-9F47-D264F45A3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3DEAD-DD46-4627-A327-A8A77FA8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EB1C-7AD4-47C6-A34E-48A674080505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7E8BDC-B13C-4276-9A70-B5680FA2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280ED4-B227-4FCC-AD71-4555B6F3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0BC8-1429-4FFA-9D83-3E4B890D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9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93B59-39EE-4308-91F3-2866F3C8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D7631D-FC5B-421F-BEB2-C99C2B332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8A42F-64DB-4385-B857-82F54925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EB1C-7AD4-47C6-A34E-48A674080505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72711-00F6-4F85-AD70-DB002B1D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4E753-C7D0-40AE-A0F8-2E0C7AC5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0BC8-1429-4FFA-9D83-3E4B890D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1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BFC4DC-A121-42D0-8C26-6A09BA296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C2452C-AD61-45BF-A8E5-9DEE6E425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C4583-F476-445E-9B1A-96AA8192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EB1C-7AD4-47C6-A34E-48A674080505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7BD3BA-476E-4B18-BB4D-F7FE9713D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FCCE5-7683-4B72-AF4F-318C6E79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0BC8-1429-4FFA-9D83-3E4B890D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671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gradFill>
          <a:gsLst>
            <a:gs pos="0">
              <a:srgbClr val="0070C0">
                <a:lumMod val="51000"/>
                <a:lumOff val="49000"/>
              </a:srgbClr>
            </a:gs>
            <a:gs pos="100000">
              <a:srgbClr val="0070C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677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2149" y="0"/>
            <a:ext cx="12194149" cy="627415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43000"/>
                  <a:lumOff val="57000"/>
                </a:srgbClr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>
              <a:solidFill>
                <a:schemeClr val="bg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67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C7AA8-A788-448A-A323-1F149868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E7EB4-CB92-4E1E-BD6A-1C9C4CCFA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1F22E4-4BAE-4E72-AB62-93296A43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EB1C-7AD4-47C6-A34E-48A674080505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DAA06-DEC0-4AC2-A533-787E4AC3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888D1-DC67-42CD-850E-B8285353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0BC8-1429-4FFA-9D83-3E4B890D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38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EF0C9-171A-483D-BB12-E4F13AF4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8ADA3-5DAE-4DD4-B16C-56A6441F0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B29F8-CAA0-40D3-A521-961400C64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EB1C-7AD4-47C6-A34E-48A674080505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00FA3-ABA3-48DB-9E93-E888074D8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9275FD-D93B-4413-B2F8-B26EE09C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0BC8-1429-4FFA-9D83-3E4B890D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5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48C75-A409-4595-BAA0-B908774B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E149C-3C62-409F-A042-69B2501CD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813DF5-C279-45C3-A944-18B155B7C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BF4AD-0FC7-478A-A245-3D81E612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EB1C-7AD4-47C6-A34E-48A674080505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64040-43F2-4122-8606-4B3A78BE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E32EDB-647E-4078-9696-A2926097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0BC8-1429-4FFA-9D83-3E4B890D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0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A0634-53A5-4579-8B0E-ABE9F4E1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D0FC34-87DB-45AE-B4F3-BD69F98A2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0ECB97-8134-49A4-A3DD-965EBADE1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89A6B-7EB7-4453-A063-DA5EBB0FA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873B29-54C3-4138-BBF5-79E2079FB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9B1D0D-E99D-42E3-A109-F5597BDD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EB1C-7AD4-47C6-A34E-48A674080505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15C952-0917-47CB-9463-17076734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8A115E-CA16-440F-A5CA-EF724400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0BC8-1429-4FFA-9D83-3E4B890D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64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0632F-2A41-4772-B861-6F5A0EA2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3EE3A0-7D52-4423-930F-1B20BA6B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EB1C-7AD4-47C6-A34E-48A674080505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4757C8-42A4-4D4D-9C39-14598AE6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DFAC56-5E59-4FF2-8177-AC07F6B5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0BC8-1429-4FFA-9D83-3E4B890D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53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3D7721-38C5-4DA7-98EF-1F03B848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EB1C-7AD4-47C6-A34E-48A674080505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8F4811-4537-4AAA-B5CB-432FF335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8EA9CD-75AD-49F2-A6B7-3F0AC248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0BC8-1429-4FFA-9D83-3E4B890D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B39A7-E791-4796-A077-D827565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93E107-0742-4E8C-A1FA-A545D297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F80EA0-26C0-42F1-9A9F-2015C896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61319-8155-4A19-B471-3509DACC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EB1C-7AD4-47C6-A34E-48A674080505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C61BC9-774A-4FBB-A420-23041637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6AFAEE-150F-4687-AD69-FD7ED889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0BC8-1429-4FFA-9D83-3E4B890D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70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1B8DE-89AD-4541-BA9C-9EA1001F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201768-D39A-4A6A-A19A-BCABADE09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878BA0-78AA-4D0D-BCBF-19C1ED28E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AE687B-D5EC-4EFA-A952-6EE93D8AE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EB1C-7AD4-47C6-A34E-48A674080505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CF8C03-7211-4BDB-9AD4-E7E5CB1F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9B17BB-688D-4899-98AB-BC239D32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F0BC8-1429-4FFA-9D83-3E4B890D41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3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E0531C-F596-41C3-9EAE-5E9E0D131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2E1B87-0ED3-4684-927A-FA0703444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26436-9F2C-42ED-A528-B4B905B12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fld id="{09F6EB1C-7AD4-47C6-A34E-48A674080505}" type="datetimeFigureOut">
              <a:rPr lang="ko-KR" altLang="en-US" smtClean="0"/>
              <a:pPr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31345-C909-47A3-BE61-8ADABBC24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BC5C31-8604-4ED8-8ABD-89AC33743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</a:lstStyle>
          <a:p>
            <a:fld id="{9ABF0BC8-1429-4FFA-9D83-3E4B890D41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6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 Light" panose="020B0600000101010101" pitchFamily="50" charset="-127"/>
          <a:ea typeface="나눔스퀘어_ac Light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.asiae.co.kr/article/202009181033138895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mk.co.kr/news/business/view/2020/10/1110315/" TargetMode="External"/><Relationship Id="rId4" Type="http://schemas.openxmlformats.org/officeDocument/2006/relationships/hyperlink" Target="https://biz.chosun.com/site/data/html_dir/2020/08/13/2020081300541.html?utm_source=naver&amp;utm_medium=original&amp;utm_campaign=biz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hyperlink" Target="https://pixabay.com/en/arrow-semi-triangle-turn-right-319327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ixabay.com/en/arrow-semi-triangle-turn-right-319327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454288" y="2204258"/>
            <a:ext cx="5356547" cy="2219996"/>
            <a:chOff x="2896724" y="1676863"/>
            <a:chExt cx="3673820" cy="1849998"/>
          </a:xfrm>
        </p:grpSpPr>
        <p:sp>
          <p:nvSpPr>
            <p:cNvPr id="2" name="TextBox 1"/>
            <p:cNvSpPr txBox="1"/>
            <p:nvPr/>
          </p:nvSpPr>
          <p:spPr>
            <a:xfrm>
              <a:off x="2896724" y="2064922"/>
              <a:ext cx="3673820" cy="146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spc="-18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구독경제와 드라이브 </a:t>
              </a:r>
              <a:r>
                <a:rPr lang="ko-KR" altLang="en-US" sz="3600" spc="-180" dirty="0" err="1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스루로</a:t>
              </a:r>
              <a:r>
                <a:rPr lang="ko-KR" altLang="en-US" sz="3600" spc="-18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br>
                <a:rPr lang="en-US" altLang="ko-KR" sz="3600" spc="-18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3600" spc="-18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알아본  </a:t>
              </a:r>
              <a:r>
                <a:rPr lang="ko-KR" altLang="en-US" sz="3600" spc="-180" dirty="0" err="1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포스트코로나의</a:t>
              </a:r>
              <a:r>
                <a:rPr lang="ko-KR" altLang="en-US" sz="3600" spc="-18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br>
                <a:rPr lang="en-US" altLang="ko-KR" sz="3600" spc="-18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3600" spc="-18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비즈니스 모델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48371" y="1676863"/>
              <a:ext cx="2216918" cy="282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-180" dirty="0">
                  <a:gradFill flip="none" rotWithShape="1">
                    <a:gsLst>
                      <a:gs pos="0">
                        <a:schemeClr val="bg1">
                          <a:lumMod val="9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0" scaled="1"/>
                    <a:tileRect/>
                  </a:gra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데이터시각화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9D346D4-57DC-49C2-825C-25160CBA0527}"/>
              </a:ext>
            </a:extLst>
          </p:cNvPr>
          <p:cNvSpPr txBox="1"/>
          <p:nvPr/>
        </p:nvSpPr>
        <p:spPr>
          <a:xfrm>
            <a:off x="9540694" y="4750095"/>
            <a:ext cx="20458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16010005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조규연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16010036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장현준</a:t>
            </a:r>
            <a:b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19010347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조준혁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239952-7D60-4878-80EA-E6A1D9724CAE}"/>
              </a:ext>
            </a:extLst>
          </p:cNvPr>
          <p:cNvGrpSpPr/>
          <p:nvPr/>
        </p:nvGrpSpPr>
        <p:grpSpPr>
          <a:xfrm>
            <a:off x="2955352" y="1786565"/>
            <a:ext cx="6361050" cy="3172427"/>
            <a:chOff x="2211906" y="1405218"/>
            <a:chExt cx="4770788" cy="26436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43F6A3-8F73-47C9-A4A2-C1A64E52F910}"/>
                </a:ext>
              </a:extLst>
            </p:cNvPr>
            <p:cNvSpPr txBox="1"/>
            <p:nvPr userDrawn="1"/>
          </p:nvSpPr>
          <p:spPr>
            <a:xfrm>
              <a:off x="3574583" y="3839381"/>
              <a:ext cx="2072640" cy="209526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440" spc="-180" dirty="0">
                <a:gradFill flip="none" rotWithShape="1">
                  <a:gsLst>
                    <a:gs pos="0">
                      <a:srgbClr val="0070C0">
                        <a:lumMod val="84000"/>
                        <a:lumOff val="16000"/>
                      </a:srgbClr>
                    </a:gs>
                    <a:gs pos="100000">
                      <a:schemeClr val="bg2">
                        <a:lumMod val="76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E02E539-E527-42AA-A950-0185BF2F19B7}"/>
                </a:ext>
              </a:extLst>
            </p:cNvPr>
            <p:cNvCxnSpPr/>
            <p:nvPr userDrawn="1"/>
          </p:nvCxnSpPr>
          <p:spPr>
            <a:xfrm>
              <a:off x="2211906" y="1691108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980572F-8AD8-4191-90B0-473575115B88}"/>
                </a:ext>
              </a:extLst>
            </p:cNvPr>
            <p:cNvCxnSpPr/>
            <p:nvPr userDrawn="1"/>
          </p:nvCxnSpPr>
          <p:spPr>
            <a:xfrm>
              <a:off x="3410567" y="3839381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B89E037-888B-4E3E-99AE-9186AF9B09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79221" y="2773914"/>
              <a:ext cx="0" cy="1262539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85C0C26-0A02-485B-9921-3EBF8E43B4C2}"/>
                </a:ext>
              </a:extLst>
            </p:cNvPr>
            <p:cNvCxnSpPr/>
            <p:nvPr userDrawn="1"/>
          </p:nvCxnSpPr>
          <p:spPr>
            <a:xfrm>
              <a:off x="2571945" y="1405218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09E1C3-4C2D-4DE2-BCDD-5C14C8195F90}"/>
              </a:ext>
            </a:extLst>
          </p:cNvPr>
          <p:cNvSpPr txBox="1"/>
          <p:nvPr/>
        </p:nvSpPr>
        <p:spPr>
          <a:xfrm>
            <a:off x="5478063" y="4701252"/>
            <a:ext cx="1351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 기말 프로젝트</a:t>
            </a:r>
          </a:p>
        </p:txBody>
      </p:sp>
    </p:spTree>
    <p:extLst>
      <p:ext uri="{BB962C8B-B14F-4D97-AF65-F5344CB8AC3E}">
        <p14:creationId xmlns:p14="http://schemas.microsoft.com/office/powerpoint/2010/main" val="402130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CB8CF1E-9A1F-4BC8-ABAB-1209922370A6}"/>
              </a:ext>
            </a:extLst>
          </p:cNvPr>
          <p:cNvSpPr/>
          <p:nvPr/>
        </p:nvSpPr>
        <p:spPr>
          <a:xfrm>
            <a:off x="8063174" y="3677395"/>
            <a:ext cx="3817500" cy="120615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678162-7209-4621-B6E3-9AD988BFD8F6}"/>
              </a:ext>
            </a:extLst>
          </p:cNvPr>
          <p:cNvSpPr/>
          <p:nvPr/>
        </p:nvSpPr>
        <p:spPr>
          <a:xfrm>
            <a:off x="8063174" y="1464278"/>
            <a:ext cx="3817500" cy="120615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208CBC-1005-46C0-B1E6-9ED2C1A1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1" y="1518506"/>
            <a:ext cx="7116168" cy="23720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9E51FC-CEA3-4080-AE02-3FBB09345D77}"/>
              </a:ext>
            </a:extLst>
          </p:cNvPr>
          <p:cNvSpPr txBox="1"/>
          <p:nvPr/>
        </p:nvSpPr>
        <p:spPr>
          <a:xfrm>
            <a:off x="8209038" y="1684942"/>
            <a:ext cx="352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중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 데이터가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 데이터가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일만 존재함을 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A04155A-3515-49C7-86F7-819ADA3EB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1" y="4094804"/>
            <a:ext cx="7106642" cy="2152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9D0C25-103D-4BB5-ABD4-4D4AB3CD7D2F}"/>
              </a:ext>
            </a:extLst>
          </p:cNvPr>
          <p:cNvSpPr txBox="1"/>
          <p:nvPr/>
        </p:nvSpPr>
        <p:spPr>
          <a:xfrm>
            <a:off x="8209038" y="3841151"/>
            <a:ext cx="3525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카드데이터의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주차는 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일씩의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정보만을 포함하고 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있음을 확인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D44B0C95-65D5-4EB4-8BE4-601D1DACED58}"/>
              </a:ext>
            </a:extLst>
          </p:cNvPr>
          <p:cNvSpPr/>
          <p:nvPr/>
        </p:nvSpPr>
        <p:spPr>
          <a:xfrm>
            <a:off x="9784338" y="5187701"/>
            <a:ext cx="375172" cy="44334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7424CE-DAC1-46CB-9EB0-AB72827821E6}"/>
              </a:ext>
            </a:extLst>
          </p:cNvPr>
          <p:cNvSpPr txBox="1"/>
          <p:nvPr/>
        </p:nvSpPr>
        <p:spPr>
          <a:xfrm>
            <a:off x="7689889" y="5919186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1, 6, 7, 25</a:t>
            </a:r>
            <a:r>
              <a:rPr lang="ko-KR" altLang="en-US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 데이터는 해당 주차의</a:t>
            </a:r>
            <a:br>
              <a:rPr lang="en-US" altLang="ko-KR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전체 데이터를</a:t>
            </a:r>
            <a:r>
              <a:rPr lang="en-US" altLang="ko-KR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포함하고 있지 않아 분석에서 제외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C7A48D-1DB8-4646-B2A4-1EE58FBA8A89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FC8C93-8554-4CD6-8C75-6FB81AFC4073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101873-8DFE-4A46-BC38-3E08A1247EA2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21F217-B955-4D7F-B6A3-C234FAD18562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2CED9B-8E8A-4749-94DC-626990EE8D8B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7936C0-5065-4C5A-BDDA-6C258E2EAC0C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 err="1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B7AE4B-DE45-4BC8-8E4B-4165FD7121AE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C10052EB-4753-40F2-A5FD-85E9F3E3039E}"/>
              </a:ext>
            </a:extLst>
          </p:cNvPr>
          <p:cNvSpPr txBox="1">
            <a:spLocks/>
          </p:cNvSpPr>
          <p:nvPr/>
        </p:nvSpPr>
        <p:spPr>
          <a:xfrm>
            <a:off x="755896" y="858129"/>
            <a:ext cx="2212910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 확인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486AA4-0E47-4DBD-8CF1-C3FB95A1913D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2819400" y="2067353"/>
            <a:ext cx="5243774" cy="226954"/>
          </a:xfrm>
          <a:prstGeom prst="line">
            <a:avLst/>
          </a:prstGeom>
          <a:ln w="127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49C5BF6-3116-407B-BDA2-637E3749DD2D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3254402" y="2067353"/>
            <a:ext cx="4808772" cy="1578142"/>
          </a:xfrm>
          <a:prstGeom prst="line">
            <a:avLst/>
          </a:prstGeom>
          <a:ln w="127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9BD5AD9-45C8-4BAB-8551-3C3D912A2C3D}"/>
              </a:ext>
            </a:extLst>
          </p:cNvPr>
          <p:cNvCxnSpPr>
            <a:cxnSpLocks/>
          </p:cNvCxnSpPr>
          <p:nvPr/>
        </p:nvCxnSpPr>
        <p:spPr>
          <a:xfrm flipV="1">
            <a:off x="2819400" y="4334035"/>
            <a:ext cx="5243774" cy="226954"/>
          </a:xfrm>
          <a:prstGeom prst="line">
            <a:avLst/>
          </a:prstGeom>
          <a:ln w="127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661418C-B191-4E38-B427-25AF9520A17B}"/>
              </a:ext>
            </a:extLst>
          </p:cNvPr>
          <p:cNvCxnSpPr>
            <a:cxnSpLocks/>
          </p:cNvCxnSpPr>
          <p:nvPr/>
        </p:nvCxnSpPr>
        <p:spPr>
          <a:xfrm flipV="1">
            <a:off x="3267896" y="4334035"/>
            <a:ext cx="4795278" cy="1662305"/>
          </a:xfrm>
          <a:prstGeom prst="line">
            <a:avLst/>
          </a:prstGeom>
          <a:ln w="127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36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2E4F2C-C201-4F0F-9AC7-CFCACE527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76" y="1502077"/>
            <a:ext cx="9770705" cy="22318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4FFC24-B4CD-409E-8B85-B114F87C2E25}"/>
              </a:ext>
            </a:extLst>
          </p:cNvPr>
          <p:cNvSpPr txBox="1"/>
          <p:nvPr/>
        </p:nvSpPr>
        <p:spPr>
          <a:xfrm>
            <a:off x="1539304" y="5817573"/>
            <a:ext cx="911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비슷한 특징을 갖는 업종을 </a:t>
            </a:r>
            <a:r>
              <a:rPr lang="ko-KR" altLang="en-US" dirty="0">
                <a:solidFill>
                  <a:srgbClr val="1F8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중분류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통해 묶어준 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구독경제와 드라이브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도입하기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현실적으로 어려운 공공요금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카지노 등등의 업종을 제거한 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42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업종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만을 분석에 활용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2101A3-6B06-4874-871D-8C10E7408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6" y="3819539"/>
            <a:ext cx="9825751" cy="189909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F4892C-13A6-4A87-9B23-2404F5AD38D9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C1D77F-D553-4E37-9E25-C64E5FA6FBC8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4D7CF8-1F46-4F46-91A3-BC589291A8A3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2834AA-F24B-41A9-97C7-A41572163122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6EE7AF-3791-44D4-8DB6-E460701CC64C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CE2731-3EF5-4639-9D39-9D60DF013021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 err="1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B7F80D-4C5B-4B72-8B68-0458BF892C9B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237B5817-75F0-4E04-A2DC-195ED813A882}"/>
              </a:ext>
            </a:extLst>
          </p:cNvPr>
          <p:cNvSpPr txBox="1">
            <a:spLocks/>
          </p:cNvSpPr>
          <p:nvPr/>
        </p:nvSpPr>
        <p:spPr>
          <a:xfrm>
            <a:off x="755896" y="858129"/>
            <a:ext cx="366370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업종명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중분류 설정</a:t>
            </a:r>
          </a:p>
        </p:txBody>
      </p:sp>
    </p:spTree>
    <p:extLst>
      <p:ext uri="{BB962C8B-B14F-4D97-AF65-F5344CB8AC3E}">
        <p14:creationId xmlns:p14="http://schemas.microsoft.com/office/powerpoint/2010/main" val="3372706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0E3BB5E-E9C0-4B04-A6A9-6498D6124077}"/>
              </a:ext>
            </a:extLst>
          </p:cNvPr>
          <p:cNvSpPr/>
          <p:nvPr/>
        </p:nvSpPr>
        <p:spPr>
          <a:xfrm>
            <a:off x="6919241" y="2829609"/>
            <a:ext cx="5205271" cy="282655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81FA4C3-8733-4335-A188-C61549401ACB}"/>
              </a:ext>
            </a:extLst>
          </p:cNvPr>
          <p:cNvSpPr/>
          <p:nvPr/>
        </p:nvSpPr>
        <p:spPr>
          <a:xfrm>
            <a:off x="7397177" y="1053409"/>
            <a:ext cx="4544455" cy="136630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D9AE9-A77D-4B60-92DF-51271A87EBD9}"/>
              </a:ext>
            </a:extLst>
          </p:cNvPr>
          <p:cNvSpPr txBox="1"/>
          <p:nvPr/>
        </p:nvSpPr>
        <p:spPr>
          <a:xfrm>
            <a:off x="791704" y="1377231"/>
            <a:ext cx="5738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각 행정동들이 앞서 분석구간으로 정의했던 코로나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확산기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(10-11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반응하는 특징을 반영하기 위해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코로나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(4-5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값을 바탕으로 지수를 산출했다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76761-7D92-4024-9870-A676FDD4C6F6}"/>
              </a:ext>
            </a:extLst>
          </p:cNvPr>
          <p:cNvSpPr txBox="1"/>
          <p:nvPr/>
        </p:nvSpPr>
        <p:spPr>
          <a:xfrm>
            <a:off x="7586532" y="121240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 산출 수식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416CB5-943A-4B14-B200-76CFEF91ADE8}"/>
                  </a:ext>
                </a:extLst>
              </p:cNvPr>
              <p:cNvSpPr txBox="1"/>
              <p:nvPr/>
            </p:nvSpPr>
            <p:spPr>
              <a:xfrm>
                <a:off x="6621405" y="1603988"/>
                <a:ext cx="6096000" cy="67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수식 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</m:ctrlPr>
                      </m:fPr>
                      <m:num>
                        <m:r>
                          <a:rPr lang="ko-KR" altLang="ko-KR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데이터의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 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10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−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11</m:t>
                        </m:r>
                        <m:r>
                          <a:rPr lang="ko-KR" altLang="ko-KR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주차</m:t>
                        </m:r>
                        <m:r>
                          <a:rPr lang="ko-KR" altLang="ko-KR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평균값</m:t>
                        </m:r>
                      </m:num>
                      <m:den>
                        <m:r>
                          <a:rPr lang="ko-KR" altLang="ko-KR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데이터의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 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4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−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5</m:t>
                        </m:r>
                        <m:r>
                          <a:rPr lang="ko-KR" altLang="ko-KR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주차</m:t>
                        </m:r>
                        <m:r>
                          <a:rPr lang="ko-KR" altLang="ko-KR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a고딕16" panose="02020600000000000000" pitchFamily="18" charset="-127"/>
                          </a:rPr>
                          <m:t>평균값</m:t>
                        </m:r>
                      </m:den>
                    </m:f>
                    <m:r>
                      <a:rPr lang="en-US" altLang="ko-KR">
                        <a:latin typeface="Cambria Math" panose="02040503050406030204" pitchFamily="18" charset="0"/>
                        <a:ea typeface="a고딕16" panose="02020600000000000000" pitchFamily="18" charset="-127"/>
                      </a:rPr>
                      <m:t>∗100 </m:t>
                    </m:r>
                  </m:oMath>
                </a14:m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416CB5-943A-4B14-B200-76CFEF91A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405" y="1603988"/>
                <a:ext cx="6096000" cy="670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85DB84E-8D46-46DD-93FA-EDC6CE48B9BD}"/>
              </a:ext>
            </a:extLst>
          </p:cNvPr>
          <p:cNvSpPr txBox="1"/>
          <p:nvPr/>
        </p:nvSpPr>
        <p:spPr>
          <a:xfrm>
            <a:off x="6923547" y="3171166"/>
            <a:ext cx="52684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유동지수 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 데이터 기반 유동인구 지수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차량지수 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“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업종으로 분리한 자동차 </a:t>
            </a:r>
            <a:b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이용지수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물류지수 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“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홈쇼핑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”, “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인터넷쇼핑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업종으로 </a:t>
            </a:r>
            <a:b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분리한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물류 관련 이용지수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43949E-C9C1-4EED-8D48-7120473B5549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1E2A8B-2608-4E37-ADF4-4DEC63AE9BFC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424C07-1410-4517-8F68-D3D4226C49B8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1D0950-B2B8-4028-9C4A-E46B360A2F52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9AA82-B20A-4A97-82F4-498B676F4DA3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6E5F686E-253F-4EBA-B989-1753D5236F66}"/>
              </a:ext>
            </a:extLst>
          </p:cNvPr>
          <p:cNvSpPr/>
          <p:nvPr/>
        </p:nvSpPr>
        <p:spPr>
          <a:xfrm flipV="1">
            <a:off x="7586532" y="1201841"/>
            <a:ext cx="152400" cy="151200"/>
          </a:xfrm>
          <a:prstGeom prst="rtTriangle">
            <a:avLst/>
          </a:prstGeom>
          <a:solidFill>
            <a:srgbClr val="1F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EDCF18B2-321F-4A46-A71C-6E14486503FA}"/>
              </a:ext>
            </a:extLst>
          </p:cNvPr>
          <p:cNvSpPr txBox="1">
            <a:spLocks/>
          </p:cNvSpPr>
          <p:nvPr/>
        </p:nvSpPr>
        <p:spPr>
          <a:xfrm>
            <a:off x="755896" y="858129"/>
            <a:ext cx="366370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분석을 위한 지수 산출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7BD5029-6838-4966-A656-05E382E70DC4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 생성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465F77F-400E-4E0A-AA27-C975077F1C4E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C24EA5-8EEE-452B-BD23-A82859F74E33}"/>
              </a:ext>
            </a:extLst>
          </p:cNvPr>
          <p:cNvSpPr txBox="1"/>
          <p:nvPr/>
        </p:nvSpPr>
        <p:spPr>
          <a:xfrm>
            <a:off x="6955137" y="5913380"/>
            <a:ext cx="52052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차량지수와 물류지수는 드라이브 </a:t>
            </a:r>
            <a:r>
              <a:rPr lang="ko-KR" altLang="en-US" sz="14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스루와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구독경제의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특성상 반복적인</a:t>
            </a:r>
            <a:endParaRPr lang="en-US" altLang="ko-KR"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소비가 중요하다고 생각하여 </a:t>
            </a:r>
            <a:r>
              <a:rPr lang="ko-KR" altLang="en-US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이용건수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바탕으로 산출</a:t>
            </a:r>
            <a:endParaRPr lang="en-US" altLang="ko-KR"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7AA87E03-5615-49DD-B54B-60DEAFF49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9" y="2470868"/>
            <a:ext cx="6205161" cy="394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78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0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43949E-C9C1-4EED-8D48-7120473B5549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1E2A8B-2608-4E37-ADF4-4DEC63AE9BFC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424C07-1410-4517-8F68-D3D4226C49B8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1D0950-B2B8-4028-9C4A-E46B360A2F52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C9AA82-B20A-4A97-82F4-498B676F4DA3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F1B1A-3902-45A5-8D96-E11526061BBA}"/>
              </a:ext>
            </a:extLst>
          </p:cNvPr>
          <p:cNvSpPr txBox="1"/>
          <p:nvPr/>
        </p:nvSpPr>
        <p:spPr>
          <a:xfrm>
            <a:off x="2581608" y="6011307"/>
            <a:ext cx="702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대비 코로나 확산기의 값을 바탕으로 차량지수를 산출한 결과이다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C56625-55B0-4132-B88C-774091FE5515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 분석 예시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E314AF-6DCA-4450-BF5B-96B8BE2C312F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7964B1-81CB-402F-8909-F62A07A2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02" y="846693"/>
            <a:ext cx="11772641" cy="51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1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9476" y="3027688"/>
            <a:ext cx="4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ko-KR" altLang="en-US" sz="4800" spc="-18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239952-7D60-4878-80EA-E6A1D9724CAE}"/>
              </a:ext>
            </a:extLst>
          </p:cNvPr>
          <p:cNvGrpSpPr/>
          <p:nvPr/>
        </p:nvGrpSpPr>
        <p:grpSpPr>
          <a:xfrm>
            <a:off x="3547554" y="2307779"/>
            <a:ext cx="5338900" cy="2164232"/>
            <a:chOff x="2656057" y="1839563"/>
            <a:chExt cx="4004175" cy="180352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E02E539-E527-42AA-A950-0185BF2F19B7}"/>
                </a:ext>
              </a:extLst>
            </p:cNvPr>
            <p:cNvCxnSpPr/>
            <p:nvPr userDrawn="1"/>
          </p:nvCxnSpPr>
          <p:spPr>
            <a:xfrm>
              <a:off x="2656057" y="2125453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980572F-8AD8-4191-90B0-473575115B88}"/>
                </a:ext>
              </a:extLst>
            </p:cNvPr>
            <p:cNvCxnSpPr/>
            <p:nvPr userDrawn="1"/>
          </p:nvCxnSpPr>
          <p:spPr>
            <a:xfrm>
              <a:off x="3088105" y="3446018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B89E037-888B-4E3E-99AE-9186AF9B09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56760" y="2291314"/>
              <a:ext cx="0" cy="135177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85C0C26-0A02-485B-9921-3EBF8E43B4C2}"/>
                </a:ext>
              </a:extLst>
            </p:cNvPr>
            <p:cNvCxnSpPr/>
            <p:nvPr userDrawn="1"/>
          </p:nvCxnSpPr>
          <p:spPr>
            <a:xfrm>
              <a:off x="3016097" y="1839563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6930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4E49A16-237C-48E3-AD24-D4B58846167A}"/>
              </a:ext>
            </a:extLst>
          </p:cNvPr>
          <p:cNvSpPr/>
          <p:nvPr/>
        </p:nvSpPr>
        <p:spPr>
          <a:xfrm>
            <a:off x="7958093" y="2459767"/>
            <a:ext cx="4131441" cy="398611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E9F7AF-9A76-485F-9E8C-3E22DE1A51D7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FFE5E5-7971-498D-8E34-8824A34C042E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65E77E-0CA4-4389-81A2-C32D38568705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614904-F8B7-430B-BA62-9CA10C60F7DF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0A0D9-8E75-437F-88E9-3B4FCBE57609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A901BE-8D94-4A85-87B6-AEAD01ABD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35"/>
          <a:stretch/>
        </p:blipFill>
        <p:spPr>
          <a:xfrm>
            <a:off x="878741" y="2364792"/>
            <a:ext cx="6855559" cy="41054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8293F9-C1B6-4725-9A10-20918A904B82}"/>
              </a:ext>
            </a:extLst>
          </p:cNvPr>
          <p:cNvSpPr txBox="1"/>
          <p:nvPr/>
        </p:nvSpPr>
        <p:spPr>
          <a:xfrm>
            <a:off x="755896" y="1455589"/>
            <a:ext cx="668163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산출해낸 지수를 바탕으로 드라이브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구독경제를 도입하기에 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적합한 특징을 가지는 서울내 지역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색출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57FFF7-089B-431F-A5FB-369D767B796A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분석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A58439-07AD-47F2-BB60-D352FF9A05CC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0CECE562-6CA7-4F76-A51A-3327AA32ABBC}"/>
              </a:ext>
            </a:extLst>
          </p:cNvPr>
          <p:cNvSpPr txBox="1">
            <a:spLocks/>
          </p:cNvSpPr>
          <p:nvPr/>
        </p:nvSpPr>
        <p:spPr>
          <a:xfrm>
            <a:off x="755896" y="858129"/>
            <a:ext cx="6562654" cy="8540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 특징에 따른 적합 비즈니스 모델 채택 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F639E9CC-B0FD-4149-8391-26F63D0275C8}"/>
              </a:ext>
            </a:extLst>
          </p:cNvPr>
          <p:cNvSpPr/>
          <p:nvPr/>
        </p:nvSpPr>
        <p:spPr>
          <a:xfrm rot="16200000">
            <a:off x="8208829" y="2960554"/>
            <a:ext cx="306283" cy="363910"/>
          </a:xfrm>
          <a:prstGeom prst="downArrow">
            <a:avLst/>
          </a:prstGeom>
          <a:solidFill>
            <a:srgbClr val="1F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C3380A45-A133-406A-9F75-2B955E4B001B}"/>
              </a:ext>
            </a:extLst>
          </p:cNvPr>
          <p:cNvSpPr/>
          <p:nvPr/>
        </p:nvSpPr>
        <p:spPr>
          <a:xfrm rot="16200000">
            <a:off x="8208830" y="4170324"/>
            <a:ext cx="306283" cy="363910"/>
          </a:xfrm>
          <a:prstGeom prst="downArrow">
            <a:avLst/>
          </a:prstGeom>
          <a:solidFill>
            <a:srgbClr val="1F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1551A392-66EA-470F-95D8-CAC71D23E47C}"/>
              </a:ext>
            </a:extLst>
          </p:cNvPr>
          <p:cNvSpPr/>
          <p:nvPr/>
        </p:nvSpPr>
        <p:spPr>
          <a:xfrm rot="16200000">
            <a:off x="8208830" y="5380093"/>
            <a:ext cx="306283" cy="363910"/>
          </a:xfrm>
          <a:prstGeom prst="downArrow">
            <a:avLst/>
          </a:prstGeom>
          <a:solidFill>
            <a:srgbClr val="1F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4497C-C87B-4A0C-B0CC-17CE08E03DD9}"/>
              </a:ext>
            </a:extLst>
          </p:cNvPr>
          <p:cNvSpPr txBox="1"/>
          <p:nvPr/>
        </p:nvSpPr>
        <p:spPr>
          <a:xfrm>
            <a:off x="8568990" y="2833986"/>
            <a:ext cx="3940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평균보다 높으면 </a:t>
            </a:r>
            <a:r>
              <a:rPr lang="en-US" altLang="ko-KR" dirty="0">
                <a:solidFill>
                  <a:srgbClr val="1F8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낮으면 </a:t>
            </a:r>
            <a:r>
              <a:rPr lang="en-US" altLang="ko-KR" dirty="0">
                <a:solidFill>
                  <a:srgbClr val="1F8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down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구분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ED262-AEDA-4278-AEA7-8743FBE34A59}"/>
              </a:ext>
            </a:extLst>
          </p:cNvPr>
          <p:cNvSpPr txBox="1"/>
          <p:nvPr/>
        </p:nvSpPr>
        <p:spPr>
          <a:xfrm>
            <a:off x="8564154" y="4029113"/>
            <a:ext cx="362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7F7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유동인구가</a:t>
            </a:r>
            <a:r>
              <a:rPr lang="en-US" altLang="ko-KR" dirty="0">
                <a:highlight>
                  <a:srgbClr val="FF7F7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highlight>
                  <a:srgbClr val="FF7F7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적고 차량 지수가 높다면</a:t>
            </a:r>
            <a:br>
              <a:rPr lang="en-US" altLang="ko-KR" dirty="0">
                <a:highlight>
                  <a:srgbClr val="FF7F7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F8FE43-B7CE-4A8D-BC77-CA63035236DC}"/>
              </a:ext>
            </a:extLst>
          </p:cNvPr>
          <p:cNvSpPr txBox="1"/>
          <p:nvPr/>
        </p:nvSpPr>
        <p:spPr>
          <a:xfrm>
            <a:off x="8551569" y="5238882"/>
            <a:ext cx="3627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7F7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유동인구가 적고 물류지수가 높다면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구독경제에 적합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67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4E8E4C5-0FA2-437B-8E53-2F4189B78635}"/>
              </a:ext>
            </a:extLst>
          </p:cNvPr>
          <p:cNvSpPr/>
          <p:nvPr/>
        </p:nvSpPr>
        <p:spPr>
          <a:xfrm>
            <a:off x="1840932" y="5876288"/>
            <a:ext cx="8510136" cy="8073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E9F7AF-9A76-485F-9E8C-3E22DE1A51D7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FFE5E5-7971-498D-8E34-8824A34C042E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65E77E-0CA4-4389-81A2-C32D38568705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614904-F8B7-430B-BA62-9CA10C60F7DF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0A0D9-8E75-437F-88E9-3B4FCBE57609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936689-938F-4FEB-A161-F9B00631AAD9}"/>
              </a:ext>
            </a:extLst>
          </p:cNvPr>
          <p:cNvSpPr txBox="1"/>
          <p:nvPr/>
        </p:nvSpPr>
        <p:spPr>
          <a:xfrm>
            <a:off x="838200" y="1535794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적합지역의 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포스트코로나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(23~24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카드사용빈도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039CE7-0C35-48C9-82B1-59BD556C2AB3}"/>
              </a:ext>
            </a:extLst>
          </p:cNvPr>
          <p:cNvSpPr txBox="1"/>
          <p:nvPr/>
        </p:nvSpPr>
        <p:spPr>
          <a:xfrm>
            <a:off x="1911201" y="5967975"/>
            <a:ext cx="8369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뉴노멀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 트랜드가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들어나는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23~24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주차의 카드 사용을 분석한 결과 두 비즈니스 전부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백화점</a:t>
            </a:r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매점</a:t>
            </a:r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1, 2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위를 차지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B31839-815B-4E0F-8301-CF479B03EE09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 분석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85CBD2-6513-4354-81A3-90419E8096E8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875401B-3524-4513-A420-34A753A851E7}"/>
              </a:ext>
            </a:extLst>
          </p:cNvPr>
          <p:cNvSpPr txBox="1">
            <a:spLocks/>
          </p:cNvSpPr>
          <p:nvPr/>
        </p:nvSpPr>
        <p:spPr>
          <a:xfrm>
            <a:off x="755896" y="858129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적합 지역에 따른 소비 분석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8ABA4CB-2615-4D5D-BA2D-2EA97F53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8" y="2132740"/>
            <a:ext cx="6017162" cy="3469174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F36A03-0964-4AB7-9603-A80F7185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931" y="2132740"/>
            <a:ext cx="6017162" cy="34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21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4E8E4C5-0FA2-437B-8E53-2F4189B78635}"/>
              </a:ext>
            </a:extLst>
          </p:cNvPr>
          <p:cNvSpPr/>
          <p:nvPr/>
        </p:nvSpPr>
        <p:spPr>
          <a:xfrm>
            <a:off x="1576839" y="5876288"/>
            <a:ext cx="8510136" cy="8073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E9F7AF-9A76-485F-9E8C-3E22DE1A51D7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FFE5E5-7971-498D-8E34-8824A34C042E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65E77E-0CA4-4389-81A2-C32D38568705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614904-F8B7-430B-BA62-9CA10C60F7DF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0A0D9-8E75-437F-88E9-3B4FCBE57609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936689-938F-4FEB-A161-F9B00631AAD9}"/>
              </a:ext>
            </a:extLst>
          </p:cNvPr>
          <p:cNvSpPr txBox="1"/>
          <p:nvPr/>
        </p:nvSpPr>
        <p:spPr>
          <a:xfrm>
            <a:off x="838200" y="1535794"/>
            <a:ext cx="852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적합지역의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프리코로나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(4~5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대비 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포스트코로나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(23~24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카드사용빈도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증가량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039CE7-0C35-48C9-82B1-59BD556C2AB3}"/>
              </a:ext>
            </a:extLst>
          </p:cNvPr>
          <p:cNvSpPr txBox="1"/>
          <p:nvPr/>
        </p:nvSpPr>
        <p:spPr>
          <a:xfrm>
            <a:off x="3004050" y="5967975"/>
            <a:ext cx="5655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4~5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 대비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23~24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 시기에는 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매점</a:t>
            </a:r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편의점과 상품권</a:t>
            </a:r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대형마트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관한 카드사용이 증가하였다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B31839-815B-4E0F-8301-CF479B03EE09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 분석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85CBD2-6513-4354-81A3-90419E8096E8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875401B-3524-4513-A420-34A753A851E7}"/>
              </a:ext>
            </a:extLst>
          </p:cNvPr>
          <p:cNvSpPr txBox="1">
            <a:spLocks/>
          </p:cNvSpPr>
          <p:nvPr/>
        </p:nvSpPr>
        <p:spPr>
          <a:xfrm>
            <a:off x="755896" y="858129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적합 지역에 따른 소비 분석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9977EA-9AD1-4183-B8EE-CE7A95F5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31" y="2132740"/>
            <a:ext cx="6017162" cy="3473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ECC85D3-009B-4713-AC54-CA0AE2F94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" y="2132738"/>
            <a:ext cx="6017162" cy="34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5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4E8E4C5-0FA2-437B-8E53-2F4189B78635}"/>
              </a:ext>
            </a:extLst>
          </p:cNvPr>
          <p:cNvSpPr/>
          <p:nvPr/>
        </p:nvSpPr>
        <p:spPr>
          <a:xfrm>
            <a:off x="1840932" y="5876288"/>
            <a:ext cx="8510136" cy="8073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E9F7AF-9A76-485F-9E8C-3E22DE1A51D7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FFE5E5-7971-498D-8E34-8824A34C042E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65E77E-0CA4-4389-81A2-C32D38568705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614904-F8B7-430B-BA62-9CA10C60F7DF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0A0D9-8E75-437F-88E9-3B4FCBE57609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936689-938F-4FEB-A161-F9B00631AAD9}"/>
              </a:ext>
            </a:extLst>
          </p:cNvPr>
          <p:cNvSpPr txBox="1"/>
          <p:nvPr/>
        </p:nvSpPr>
        <p:spPr>
          <a:xfrm>
            <a:off x="838200" y="1535794"/>
            <a:ext cx="833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적합지역의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프리코로나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(4~5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대비 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포스트코로나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(23~24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카드매출액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증가량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039CE7-0C35-48C9-82B1-59BD556C2AB3}"/>
              </a:ext>
            </a:extLst>
          </p:cNvPr>
          <p:cNvSpPr txBox="1"/>
          <p:nvPr/>
        </p:nvSpPr>
        <p:spPr>
          <a:xfrm>
            <a:off x="3194404" y="5967975"/>
            <a:ext cx="5803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 적합지역은 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매점</a:t>
            </a:r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상품권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매출이 증가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적합 지역은 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매점</a:t>
            </a:r>
            <a:r>
              <a:rPr lang="en-US" altLang="ko-KR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매출이 증가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B31839-815B-4E0F-8301-CF479B03EE09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 분석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85CBD2-6513-4354-81A3-90419E8096E8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875401B-3524-4513-A420-34A753A851E7}"/>
              </a:ext>
            </a:extLst>
          </p:cNvPr>
          <p:cNvSpPr txBox="1">
            <a:spLocks/>
          </p:cNvSpPr>
          <p:nvPr/>
        </p:nvSpPr>
        <p:spPr>
          <a:xfrm>
            <a:off x="755896" y="858129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적합 지역에 따른 소비 분석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0310BB-65D0-486D-838E-52A5EDBB1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31" y="2132739"/>
            <a:ext cx="6017162" cy="34691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984EDB-8D16-40B3-B45C-673C4BFF0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" y="2132739"/>
            <a:ext cx="6017162" cy="34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32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E9F7AF-9A76-485F-9E8C-3E22DE1A51D7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FFE5E5-7971-498D-8E34-8824A34C042E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65E77E-0CA4-4389-81A2-C32D38568705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614904-F8B7-430B-BA62-9CA10C60F7DF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0A0D9-8E75-437F-88E9-3B4FCBE57609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F6F7AA-CB7D-448E-9B50-EE11A0F3244B}"/>
              </a:ext>
            </a:extLst>
          </p:cNvPr>
          <p:cNvSpPr txBox="1"/>
          <p:nvPr/>
        </p:nvSpPr>
        <p:spPr>
          <a:xfrm>
            <a:off x="13741623" y="334820"/>
            <a:ext cx="4306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여기에 구별로 조그맣게 명칭이랑 주석 써주세요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찐한 파랑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모두 적합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그냥 파랑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드라이브스루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적합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 적합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1CFF9D6-7BAE-4AB4-82D6-4C7C10A7E063}"/>
              </a:ext>
            </a:extLst>
          </p:cNvPr>
          <p:cNvGrpSpPr/>
          <p:nvPr/>
        </p:nvGrpSpPr>
        <p:grpSpPr>
          <a:xfrm>
            <a:off x="1571702" y="1638966"/>
            <a:ext cx="7497750" cy="4783130"/>
            <a:chOff x="2534598" y="965390"/>
            <a:chExt cx="6283090" cy="510029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526F26C-351A-4B33-9481-602715244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4598" y="965390"/>
              <a:ext cx="6283090" cy="5100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B31919-985F-4126-9635-7442D97030C9}"/>
                </a:ext>
              </a:extLst>
            </p:cNvPr>
            <p:cNvSpPr txBox="1"/>
            <p:nvPr/>
          </p:nvSpPr>
          <p:spPr>
            <a:xfrm>
              <a:off x="6281718" y="1478994"/>
              <a:ext cx="588843" cy="24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도봉구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6DF05B-54CF-48EE-9F87-F45931BE6EDF}"/>
                </a:ext>
              </a:extLst>
            </p:cNvPr>
            <p:cNvSpPr txBox="1"/>
            <p:nvPr/>
          </p:nvSpPr>
          <p:spPr>
            <a:xfrm>
              <a:off x="6870561" y="1787099"/>
              <a:ext cx="588843" cy="24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노원구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F59C35-9EDE-47AA-8CE3-DFF0786CA263}"/>
                </a:ext>
              </a:extLst>
            </p:cNvPr>
            <p:cNvSpPr txBox="1"/>
            <p:nvPr/>
          </p:nvSpPr>
          <p:spPr>
            <a:xfrm>
              <a:off x="7134773" y="2765614"/>
              <a:ext cx="588843" cy="24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중랑구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74E1D-9888-4AF8-8369-B6DF919D55AC}"/>
                </a:ext>
              </a:extLst>
            </p:cNvPr>
            <p:cNvSpPr txBox="1"/>
            <p:nvPr/>
          </p:nvSpPr>
          <p:spPr>
            <a:xfrm>
              <a:off x="7839157" y="3612862"/>
              <a:ext cx="588843" cy="24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강동구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183155-2BCD-42BF-9945-15EE9F15F569}"/>
                </a:ext>
              </a:extLst>
            </p:cNvPr>
            <p:cNvSpPr txBox="1"/>
            <p:nvPr/>
          </p:nvSpPr>
          <p:spPr>
            <a:xfrm>
              <a:off x="5969582" y="4905136"/>
              <a:ext cx="588843" cy="24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서초구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8EF513-140C-4C29-89ED-FB08873F6160}"/>
                </a:ext>
              </a:extLst>
            </p:cNvPr>
            <p:cNvSpPr txBox="1"/>
            <p:nvPr/>
          </p:nvSpPr>
          <p:spPr>
            <a:xfrm>
              <a:off x="5381721" y="2823762"/>
              <a:ext cx="588843" cy="24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종로구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EBD808-0317-4807-AA43-94078A339FE6}"/>
                </a:ext>
              </a:extLst>
            </p:cNvPr>
            <p:cNvSpPr txBox="1"/>
            <p:nvPr/>
          </p:nvSpPr>
          <p:spPr>
            <a:xfrm>
              <a:off x="5494175" y="3955135"/>
              <a:ext cx="588843" cy="24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용산구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7AEFA3-9879-41F9-8AB8-EEF540688E0F}"/>
                </a:ext>
              </a:extLst>
            </p:cNvPr>
            <p:cNvSpPr txBox="1"/>
            <p:nvPr/>
          </p:nvSpPr>
          <p:spPr>
            <a:xfrm>
              <a:off x="4443037" y="4117410"/>
              <a:ext cx="704487" cy="24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영등포구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28E256-39E1-4D82-825C-FB96A544A77E}"/>
                </a:ext>
              </a:extLst>
            </p:cNvPr>
            <p:cNvSpPr txBox="1"/>
            <p:nvPr/>
          </p:nvSpPr>
          <p:spPr>
            <a:xfrm>
              <a:off x="3442004" y="4642189"/>
              <a:ext cx="704487" cy="24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구로구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DEC58B-FAED-4D3B-AF3E-53F0901E8F4C}"/>
                </a:ext>
              </a:extLst>
            </p:cNvPr>
            <p:cNvSpPr txBox="1"/>
            <p:nvPr/>
          </p:nvSpPr>
          <p:spPr>
            <a:xfrm>
              <a:off x="4357040" y="5276585"/>
              <a:ext cx="704487" cy="24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금천구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83DF5-F582-4CE7-BB9A-E19BA44DD3AD}"/>
                </a:ext>
              </a:extLst>
            </p:cNvPr>
            <p:cNvSpPr txBox="1"/>
            <p:nvPr/>
          </p:nvSpPr>
          <p:spPr>
            <a:xfrm>
              <a:off x="3237944" y="3432359"/>
              <a:ext cx="704487" cy="246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강서구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0102410-FB01-4DF9-A89F-177F09BD6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12" t="9962" r="27981" b="85965"/>
          <a:stretch/>
        </p:blipFill>
        <p:spPr>
          <a:xfrm>
            <a:off x="9447176" y="2779648"/>
            <a:ext cx="247695" cy="26294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E9804D4-ED87-4533-857E-3975567EE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54" t="70325" r="39897" b="25819"/>
          <a:stretch/>
        </p:blipFill>
        <p:spPr>
          <a:xfrm>
            <a:off x="9447175" y="3192066"/>
            <a:ext cx="247695" cy="26294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9983ACB-B02B-4E81-87FD-E8752431F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0" t="47422" r="87063" b="47422"/>
          <a:stretch/>
        </p:blipFill>
        <p:spPr>
          <a:xfrm>
            <a:off x="9447175" y="3599410"/>
            <a:ext cx="247695" cy="2629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182227A-9A43-48C3-B09C-055B98086F97}"/>
              </a:ext>
            </a:extLst>
          </p:cNvPr>
          <p:cNvSpPr txBox="1"/>
          <p:nvPr/>
        </p:nvSpPr>
        <p:spPr>
          <a:xfrm>
            <a:off x="9785941" y="2757233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 적합지역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6EA102-1C75-4BED-A471-3CD17B64D1F7}"/>
              </a:ext>
            </a:extLst>
          </p:cNvPr>
          <p:cNvSpPr txBox="1"/>
          <p:nvPr/>
        </p:nvSpPr>
        <p:spPr>
          <a:xfrm>
            <a:off x="9785941" y="3147237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적합지역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CFC8A2-C129-48E5-BDE7-79DC47CA0EA3}"/>
              </a:ext>
            </a:extLst>
          </p:cNvPr>
          <p:cNvSpPr txBox="1"/>
          <p:nvPr/>
        </p:nvSpPr>
        <p:spPr>
          <a:xfrm>
            <a:off x="9785941" y="3580523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모두 적합한 지역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FCCF660F-F869-4398-B85D-BEDCCAEA6771}"/>
              </a:ext>
            </a:extLst>
          </p:cNvPr>
          <p:cNvSpPr txBox="1">
            <a:spLocks/>
          </p:cNvSpPr>
          <p:nvPr/>
        </p:nvSpPr>
        <p:spPr>
          <a:xfrm>
            <a:off x="755896" y="858129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적합 지역 시각화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AFAB5D8-5CA1-4CB2-80B9-5B0BB0A4F8B0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90B54F8-146F-400B-A368-7B6883B8471F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43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BF5E1F-65CC-4EFB-8779-B11A147CF9FA}"/>
              </a:ext>
            </a:extLst>
          </p:cNvPr>
          <p:cNvSpPr/>
          <p:nvPr/>
        </p:nvSpPr>
        <p:spPr>
          <a:xfrm>
            <a:off x="-1" y="-29053"/>
            <a:ext cx="5318761" cy="6887053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790" y="2771446"/>
            <a:ext cx="481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-18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lumMod val="95000"/>
                      </a:prstClr>
                    </a:gs>
                    <a:gs pos="100000">
                      <a:prstClr val="white">
                        <a:lumMod val="85000"/>
                      </a:prstClr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INDEX</a:t>
            </a:r>
            <a:endParaRPr kumimoji="0" lang="ko-KR" altLang="en-US" sz="6600" b="0" i="0" u="none" strike="noStrike" kern="1200" cap="none" spc="-18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>
                      <a:lumMod val="95000"/>
                    </a:prstClr>
                  </a:gs>
                  <a:gs pos="100000">
                    <a:prstClr val="white">
                      <a:lumMod val="85000"/>
                    </a:prstClr>
                  </a:gs>
                </a:gsLst>
                <a:lin ang="0" scaled="1"/>
                <a:tileRect/>
              </a:gra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9BF40-CA06-46D6-94D6-AC5B80942EF2}"/>
              </a:ext>
            </a:extLst>
          </p:cNvPr>
          <p:cNvSpPr txBox="1"/>
          <p:nvPr/>
        </p:nvSpPr>
        <p:spPr>
          <a:xfrm>
            <a:off x="5898462" y="430843"/>
            <a:ext cx="794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endParaRPr lang="ko-KR" altLang="en-US" sz="40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427F94-0FB3-4AA8-B93A-5946F11005CC}"/>
              </a:ext>
            </a:extLst>
          </p:cNvPr>
          <p:cNvSpPr txBox="1"/>
          <p:nvPr/>
        </p:nvSpPr>
        <p:spPr>
          <a:xfrm>
            <a:off x="6366309" y="541403"/>
            <a:ext cx="311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7D7D5-FDF2-49DC-AABF-7D884435BCED}"/>
              </a:ext>
            </a:extLst>
          </p:cNvPr>
          <p:cNvSpPr txBox="1"/>
          <p:nvPr/>
        </p:nvSpPr>
        <p:spPr>
          <a:xfrm>
            <a:off x="6295504" y="1138729"/>
            <a:ext cx="311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 동향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대상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32BB4-CB37-4CC1-898C-F68EEDE9E0FC}"/>
              </a:ext>
            </a:extLst>
          </p:cNvPr>
          <p:cNvSpPr txBox="1"/>
          <p:nvPr/>
        </p:nvSpPr>
        <p:spPr>
          <a:xfrm>
            <a:off x="5898462" y="2712596"/>
            <a:ext cx="794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endParaRPr lang="ko-KR" altLang="en-US" sz="40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91E21-918A-4BDB-9176-0EB5CC54E92E}"/>
              </a:ext>
            </a:extLst>
          </p:cNvPr>
          <p:cNvSpPr txBox="1"/>
          <p:nvPr/>
        </p:nvSpPr>
        <p:spPr>
          <a:xfrm>
            <a:off x="6366309" y="2815377"/>
            <a:ext cx="311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과정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D8A785-2C4A-4288-9B59-6D090AFBCFE0}"/>
              </a:ext>
            </a:extLst>
          </p:cNvPr>
          <p:cNvSpPr txBox="1"/>
          <p:nvPr/>
        </p:nvSpPr>
        <p:spPr>
          <a:xfrm>
            <a:off x="6295504" y="3420482"/>
            <a:ext cx="3116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분석구간 정의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지수생성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지수분석 예시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3155A-5A23-4A71-AD29-31FFBA997F8E}"/>
              </a:ext>
            </a:extLst>
          </p:cNvPr>
          <p:cNvSpPr txBox="1"/>
          <p:nvPr/>
        </p:nvSpPr>
        <p:spPr>
          <a:xfrm>
            <a:off x="5898462" y="4846136"/>
            <a:ext cx="794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endParaRPr lang="ko-KR" altLang="en-US" sz="40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62D04-2497-4926-9827-7DCFFFFD59C4}"/>
              </a:ext>
            </a:extLst>
          </p:cNvPr>
          <p:cNvSpPr txBox="1"/>
          <p:nvPr/>
        </p:nvSpPr>
        <p:spPr>
          <a:xfrm>
            <a:off x="6366309" y="4940071"/>
            <a:ext cx="311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결과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18035D-FB26-44F5-BD03-EC73C7C62710}"/>
              </a:ext>
            </a:extLst>
          </p:cNvPr>
          <p:cNvSpPr txBox="1"/>
          <p:nvPr/>
        </p:nvSpPr>
        <p:spPr>
          <a:xfrm>
            <a:off x="6295504" y="5554022"/>
            <a:ext cx="311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분석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 분석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0D06A-55A9-43A9-B2E9-10C151761BA4}"/>
              </a:ext>
            </a:extLst>
          </p:cNvPr>
          <p:cNvSpPr txBox="1"/>
          <p:nvPr/>
        </p:nvSpPr>
        <p:spPr>
          <a:xfrm>
            <a:off x="9271936" y="1323395"/>
            <a:ext cx="794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endParaRPr lang="ko-KR" altLang="en-US" sz="40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D642DF-2B01-4A74-8735-50B0B0F7BF34}"/>
              </a:ext>
            </a:extLst>
          </p:cNvPr>
          <p:cNvSpPr txBox="1"/>
          <p:nvPr/>
        </p:nvSpPr>
        <p:spPr>
          <a:xfrm>
            <a:off x="9739783" y="1420105"/>
            <a:ext cx="311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제안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88A62-0210-40B3-91BB-FD698DF6B26E}"/>
              </a:ext>
            </a:extLst>
          </p:cNvPr>
          <p:cNvSpPr txBox="1"/>
          <p:nvPr/>
        </p:nvSpPr>
        <p:spPr>
          <a:xfrm>
            <a:off x="9668978" y="2031281"/>
            <a:ext cx="311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제안 과정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 제안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제안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C4CB9F-8D86-4C36-B173-B25585D583E3}"/>
              </a:ext>
            </a:extLst>
          </p:cNvPr>
          <p:cNvSpPr txBox="1"/>
          <p:nvPr/>
        </p:nvSpPr>
        <p:spPr>
          <a:xfrm>
            <a:off x="9271935" y="4203009"/>
            <a:ext cx="794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40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98218F-0D69-46A3-90F0-D49AE3AAED9D}"/>
              </a:ext>
            </a:extLst>
          </p:cNvPr>
          <p:cNvSpPr txBox="1"/>
          <p:nvPr/>
        </p:nvSpPr>
        <p:spPr>
          <a:xfrm>
            <a:off x="9828415" y="4060934"/>
            <a:ext cx="2162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활용방안 및</a:t>
            </a:r>
            <a:br>
              <a:rPr lang="en-US" altLang="ko-KR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EAF8E6-72E3-4FE5-95D5-D5D0433FDA8D}"/>
              </a:ext>
            </a:extLst>
          </p:cNvPr>
          <p:cNvSpPr txBox="1"/>
          <p:nvPr/>
        </p:nvSpPr>
        <p:spPr>
          <a:xfrm>
            <a:off x="9668977" y="5063181"/>
            <a:ext cx="311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활용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756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9476" y="3027688"/>
            <a:ext cx="4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제안</a:t>
            </a:r>
            <a:endParaRPr lang="ko-KR" altLang="en-US" sz="4800" spc="-18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239952-7D60-4878-80EA-E6A1D9724CAE}"/>
              </a:ext>
            </a:extLst>
          </p:cNvPr>
          <p:cNvGrpSpPr/>
          <p:nvPr/>
        </p:nvGrpSpPr>
        <p:grpSpPr>
          <a:xfrm>
            <a:off x="3547554" y="2307779"/>
            <a:ext cx="5338900" cy="2164232"/>
            <a:chOff x="2656057" y="1839563"/>
            <a:chExt cx="4004175" cy="180352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E02E539-E527-42AA-A950-0185BF2F19B7}"/>
                </a:ext>
              </a:extLst>
            </p:cNvPr>
            <p:cNvCxnSpPr/>
            <p:nvPr userDrawn="1"/>
          </p:nvCxnSpPr>
          <p:spPr>
            <a:xfrm>
              <a:off x="2656057" y="2125453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980572F-8AD8-4191-90B0-473575115B88}"/>
                </a:ext>
              </a:extLst>
            </p:cNvPr>
            <p:cNvCxnSpPr/>
            <p:nvPr userDrawn="1"/>
          </p:nvCxnSpPr>
          <p:spPr>
            <a:xfrm>
              <a:off x="3088105" y="3446018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B89E037-888B-4E3E-99AE-9186AF9B09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56760" y="2291314"/>
              <a:ext cx="0" cy="135177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85C0C26-0A02-485B-9921-3EBF8E43B4C2}"/>
                </a:ext>
              </a:extLst>
            </p:cNvPr>
            <p:cNvCxnSpPr/>
            <p:nvPr userDrawn="1"/>
          </p:nvCxnSpPr>
          <p:spPr>
            <a:xfrm>
              <a:off x="3016097" y="1839563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777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3B6306-CE86-4951-84AD-7B80A8B66835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2F8EAD-7978-4C11-B99B-FC203076C3BC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EEE626-D81F-4721-9788-7B57F195EC30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2D8148-BB13-445F-BD4F-C6C96883007B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49EC0-7306-4BE0-9AFE-0CF1E683E0AE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6E4E94-CBBE-4894-9A21-4BDD12CAC2DD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제안 과정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2499F9-5A43-4E81-8795-0A2159DDE43F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40AF85-FFBF-4973-A497-A17AF336B5C3}"/>
              </a:ext>
            </a:extLst>
          </p:cNvPr>
          <p:cNvGrpSpPr/>
          <p:nvPr/>
        </p:nvGrpSpPr>
        <p:grpSpPr>
          <a:xfrm>
            <a:off x="1355540" y="2687918"/>
            <a:ext cx="9493620" cy="1901264"/>
            <a:chOff x="1058493" y="2687918"/>
            <a:chExt cx="9493620" cy="190126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A584A52-F92C-4CA0-B011-C938E54BA71F}"/>
                </a:ext>
              </a:extLst>
            </p:cNvPr>
            <p:cNvSpPr/>
            <p:nvPr/>
          </p:nvSpPr>
          <p:spPr>
            <a:xfrm>
              <a:off x="1058493" y="2687918"/>
              <a:ext cx="1901264" cy="1901264"/>
            </a:xfrm>
            <a:prstGeom prst="rect">
              <a:avLst/>
            </a:prstGeom>
            <a:solidFill>
              <a:srgbClr val="64C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607818E-115E-41A5-85D1-6BE68C39BAF0}"/>
                </a:ext>
              </a:extLst>
            </p:cNvPr>
            <p:cNvSpPr/>
            <p:nvPr/>
          </p:nvSpPr>
          <p:spPr>
            <a:xfrm>
              <a:off x="2950911" y="2687918"/>
              <a:ext cx="1901264" cy="1901264"/>
            </a:xfrm>
            <a:prstGeom prst="rect">
              <a:avLst/>
            </a:prstGeom>
            <a:solidFill>
              <a:srgbClr val="61B3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840B387-2ECB-47B8-B261-8CBE141FA224}"/>
                </a:ext>
              </a:extLst>
            </p:cNvPr>
            <p:cNvSpPr/>
            <p:nvPr/>
          </p:nvSpPr>
          <p:spPr>
            <a:xfrm>
              <a:off x="4848321" y="2687918"/>
              <a:ext cx="1901264" cy="1901264"/>
            </a:xfrm>
            <a:prstGeom prst="rect">
              <a:avLst/>
            </a:prstGeom>
            <a:solidFill>
              <a:srgbClr val="3CA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2C01405-B6B5-4B25-A2BA-F09C3E14DC64}"/>
                </a:ext>
              </a:extLst>
            </p:cNvPr>
            <p:cNvSpPr/>
            <p:nvPr/>
          </p:nvSpPr>
          <p:spPr>
            <a:xfrm>
              <a:off x="6749585" y="2687918"/>
              <a:ext cx="1901264" cy="1901264"/>
            </a:xfrm>
            <a:prstGeom prst="rect">
              <a:avLst/>
            </a:prstGeom>
            <a:solidFill>
              <a:srgbClr val="097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A0091F0-D121-4ECE-8BE3-E961A5F33C09}"/>
                </a:ext>
              </a:extLst>
            </p:cNvPr>
            <p:cNvSpPr/>
            <p:nvPr/>
          </p:nvSpPr>
          <p:spPr>
            <a:xfrm>
              <a:off x="8650849" y="2687918"/>
              <a:ext cx="1901264" cy="1901264"/>
            </a:xfrm>
            <a:prstGeom prst="rect">
              <a:avLst/>
            </a:prstGeom>
            <a:solidFill>
              <a:srgbClr val="1B44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F90B37B2-B3F7-45ED-91B1-C7778ADEF562}"/>
              </a:ext>
            </a:extLst>
          </p:cNvPr>
          <p:cNvSpPr/>
          <p:nvPr/>
        </p:nvSpPr>
        <p:spPr>
          <a:xfrm rot="5400000">
            <a:off x="3119154" y="3512040"/>
            <a:ext cx="508000" cy="253020"/>
          </a:xfrm>
          <a:prstGeom prst="triangle">
            <a:avLst/>
          </a:prstGeom>
          <a:solidFill>
            <a:srgbClr val="64C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79BB2200-E75E-40EF-A8A3-7ABB1B8DF967}"/>
              </a:ext>
            </a:extLst>
          </p:cNvPr>
          <p:cNvSpPr/>
          <p:nvPr/>
        </p:nvSpPr>
        <p:spPr>
          <a:xfrm rot="5400000">
            <a:off x="5007718" y="3512040"/>
            <a:ext cx="508000" cy="253020"/>
          </a:xfrm>
          <a:prstGeom prst="triangle">
            <a:avLst/>
          </a:prstGeom>
          <a:solidFill>
            <a:srgbClr val="61B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633D4511-4DFB-43E5-91F2-C7D6D4E3B72B}"/>
              </a:ext>
            </a:extLst>
          </p:cNvPr>
          <p:cNvSpPr/>
          <p:nvPr/>
        </p:nvSpPr>
        <p:spPr>
          <a:xfrm rot="5400000">
            <a:off x="6914150" y="3512040"/>
            <a:ext cx="508000" cy="253020"/>
          </a:xfrm>
          <a:prstGeom prst="triangle">
            <a:avLst/>
          </a:prstGeom>
          <a:solidFill>
            <a:srgbClr val="3C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DF509CEA-707B-44FC-AB5B-E8AE7D5CDAF4}"/>
              </a:ext>
            </a:extLst>
          </p:cNvPr>
          <p:cNvSpPr/>
          <p:nvPr/>
        </p:nvSpPr>
        <p:spPr>
          <a:xfrm rot="5400000">
            <a:off x="8816552" y="3512040"/>
            <a:ext cx="508000" cy="253020"/>
          </a:xfrm>
          <a:prstGeom prst="triangle">
            <a:avLst/>
          </a:prstGeom>
          <a:solidFill>
            <a:srgbClr val="097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C5075A-FF03-4175-AF7F-FDC7CED3CACA}"/>
              </a:ext>
            </a:extLst>
          </p:cNvPr>
          <p:cNvSpPr txBox="1"/>
          <p:nvPr/>
        </p:nvSpPr>
        <p:spPr>
          <a:xfrm>
            <a:off x="1255404" y="1198120"/>
            <a:ext cx="2252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고딕15" panose="02020600000000000000" pitchFamily="18" charset="-127"/>
                <a:ea typeface="a고딕15" panose="02020600000000000000" pitchFamily="18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64CDB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3200" dirty="0">
              <a:solidFill>
                <a:srgbClr val="64CDB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4E58FE-FDE4-494E-99D1-4443EA849960}"/>
              </a:ext>
            </a:extLst>
          </p:cNvPr>
          <p:cNvSpPr txBox="1"/>
          <p:nvPr/>
        </p:nvSpPr>
        <p:spPr>
          <a:xfrm>
            <a:off x="633967" y="1843889"/>
            <a:ext cx="3495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지역별 코로나 반응행태 확인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유동지수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차량지수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물류지수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FCD962-406C-4F52-9670-4A369D8C391A}"/>
              </a:ext>
            </a:extLst>
          </p:cNvPr>
          <p:cNvSpPr txBox="1"/>
          <p:nvPr/>
        </p:nvSpPr>
        <p:spPr>
          <a:xfrm>
            <a:off x="3072393" y="4671380"/>
            <a:ext cx="2252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고딕15" panose="02020600000000000000" pitchFamily="18" charset="-127"/>
                <a:ea typeface="a고딕15" panose="02020600000000000000" pitchFamily="18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61B3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3200" dirty="0">
              <a:solidFill>
                <a:srgbClr val="61B3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5FADE0-E1E7-4CFD-98AB-6E1B93277480}"/>
              </a:ext>
            </a:extLst>
          </p:cNvPr>
          <p:cNvSpPr txBox="1"/>
          <p:nvPr/>
        </p:nvSpPr>
        <p:spPr>
          <a:xfrm>
            <a:off x="2529160" y="5214785"/>
            <a:ext cx="333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반응행태에 따라서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지역을 구분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A6E51E-E114-4BB4-A5CF-8A8A051054B6}"/>
              </a:ext>
            </a:extLst>
          </p:cNvPr>
          <p:cNvSpPr txBox="1"/>
          <p:nvPr/>
        </p:nvSpPr>
        <p:spPr>
          <a:xfrm>
            <a:off x="4946050" y="1198120"/>
            <a:ext cx="2252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고딕15" panose="02020600000000000000" pitchFamily="18" charset="-127"/>
                <a:ea typeface="a고딕15" panose="02020600000000000000" pitchFamily="18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3CA0AC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3200" dirty="0">
              <a:solidFill>
                <a:srgbClr val="3CA0AC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6E43CE-8310-4BAE-8AF0-330EAFF27BF8}"/>
              </a:ext>
            </a:extLst>
          </p:cNvPr>
          <p:cNvSpPr txBox="1"/>
          <p:nvPr/>
        </p:nvSpPr>
        <p:spPr>
          <a:xfrm>
            <a:off x="4267896" y="1843889"/>
            <a:ext cx="3656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 특징 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적합 비즈니스 모델 확인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31E59A-2127-49B4-8BB6-6FF29848FEF7}"/>
              </a:ext>
            </a:extLst>
          </p:cNvPr>
          <p:cNvSpPr txBox="1"/>
          <p:nvPr/>
        </p:nvSpPr>
        <p:spPr>
          <a:xfrm>
            <a:off x="6867213" y="4671380"/>
            <a:ext cx="2252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고딕15" panose="02020600000000000000" pitchFamily="18" charset="-127"/>
                <a:ea typeface="a고딕15" panose="02020600000000000000" pitchFamily="18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09769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  <a:endParaRPr lang="ko-KR" altLang="en-US" sz="3200" dirty="0">
              <a:solidFill>
                <a:srgbClr val="09769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8559F2-4A04-416C-9A7C-8480FAB8526E}"/>
              </a:ext>
            </a:extLst>
          </p:cNvPr>
          <p:cNvSpPr txBox="1"/>
          <p:nvPr/>
        </p:nvSpPr>
        <p:spPr>
          <a:xfrm>
            <a:off x="6551960" y="5214785"/>
            <a:ext cx="2882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모델에 따른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 패턴 확인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E44FEA-FA30-4F66-9C43-DE2867BA69D7}"/>
              </a:ext>
            </a:extLst>
          </p:cNvPr>
          <p:cNvSpPr txBox="1"/>
          <p:nvPr/>
        </p:nvSpPr>
        <p:spPr>
          <a:xfrm>
            <a:off x="8758942" y="1198120"/>
            <a:ext cx="2252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a고딕15" panose="02020600000000000000" pitchFamily="18" charset="-127"/>
                <a:ea typeface="a고딕15" panose="02020600000000000000" pitchFamily="18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1B445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</a:t>
            </a:r>
            <a:endParaRPr lang="ko-KR" altLang="en-US" sz="3200" dirty="0">
              <a:solidFill>
                <a:srgbClr val="1B445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DDB172-0919-4682-B462-3BD9BE4CC2AB}"/>
              </a:ext>
            </a:extLst>
          </p:cNvPr>
          <p:cNvSpPr txBox="1"/>
          <p:nvPr/>
        </p:nvSpPr>
        <p:spPr>
          <a:xfrm>
            <a:off x="7826110" y="1946543"/>
            <a:ext cx="4118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소비행태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분석을 통해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제안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088779A-B81C-4CFC-B4B2-F999530D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92" y="3109043"/>
            <a:ext cx="1058504" cy="105850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443F9B9-C8FA-4BB4-A274-4560ACCC2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128" y="3136815"/>
            <a:ext cx="1002961" cy="100296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681DC39-1FAD-44F5-83E3-611087025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161" y="3103940"/>
            <a:ext cx="1068710" cy="106871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66EC646-E162-4D55-B109-BD4DA3929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603" y="3072508"/>
            <a:ext cx="1131574" cy="1131574"/>
          </a:xfrm>
          <a:prstGeom prst="rect">
            <a:avLst/>
          </a:prstGeom>
        </p:spPr>
      </p:pic>
      <p:pic>
        <p:nvPicPr>
          <p:cNvPr id="48" name="그림 47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id="{81D1594B-B595-4D81-8FCF-42613BEBD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86" y="3037078"/>
            <a:ext cx="1202435" cy="12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5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3B6306-CE86-4951-84AD-7B80A8B66835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2F8EAD-7978-4C11-B99B-FC203076C3BC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EEE626-D81F-4721-9788-7B57F195EC30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2D8148-BB13-445F-BD4F-C6C96883007B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49EC0-7306-4BE0-9AFE-0CF1E683E0AE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6E4E94-CBBE-4894-9A21-4BDD12CAC2DD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 제안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2499F9-5A43-4E81-8795-0A2159DDE43F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8938B4C-D76D-40F7-AE7B-2C88BFF918AA}"/>
              </a:ext>
            </a:extLst>
          </p:cNvPr>
          <p:cNvSpPr txBox="1">
            <a:spLocks/>
          </p:cNvSpPr>
          <p:nvPr/>
        </p:nvSpPr>
        <p:spPr>
          <a:xfrm>
            <a:off x="119056" y="788771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편의점을 활용한 정기배송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6ABDA2-C564-445D-9A90-BAFCFCC02645}"/>
              </a:ext>
            </a:extLst>
          </p:cNvPr>
          <p:cNvSpPr/>
          <p:nvPr/>
        </p:nvSpPr>
        <p:spPr>
          <a:xfrm>
            <a:off x="6161845" y="635586"/>
            <a:ext cx="6096000" cy="6235700"/>
          </a:xfrm>
          <a:prstGeom prst="rect">
            <a:avLst/>
          </a:prstGeom>
          <a:solidFill>
            <a:schemeClr val="bg1">
              <a:lumMod val="75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27CBFC3-11CC-4394-B813-607AF75831C6}"/>
              </a:ext>
            </a:extLst>
          </p:cNvPr>
          <p:cNvSpPr/>
          <p:nvPr/>
        </p:nvSpPr>
        <p:spPr>
          <a:xfrm>
            <a:off x="6716207" y="3766134"/>
            <a:ext cx="4714243" cy="26690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B0CCC8-FC76-441A-BCE1-4F27A8FCA68C}"/>
              </a:ext>
            </a:extLst>
          </p:cNvPr>
          <p:cNvSpPr txBox="1"/>
          <p:nvPr/>
        </p:nvSpPr>
        <p:spPr>
          <a:xfrm>
            <a:off x="6982455" y="4192725"/>
            <a:ext cx="4181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그래프를 분석해본 결과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시대에 비해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매점 </a:t>
            </a:r>
            <a:r>
              <a:rPr lang="en-US" altLang="ko-KR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매출빈도가 증가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편의점에서는 식료품에서 생활용품까지 다양한 상품을 취급하며 이를 활용한 구독경제가 효과적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주로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식료품의 정기배송 모델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적합할 것으로 예상</a:t>
            </a:r>
          </a:p>
        </p:txBody>
      </p:sp>
      <p:pic>
        <p:nvPicPr>
          <p:cNvPr id="3" name="Picture 2" descr="CU (편의점) - 위키백과, 우리 모두의 백과사전">
            <a:extLst>
              <a:ext uri="{FF2B5EF4-FFF2-40B4-BE49-F238E27FC236}">
                <a16:creationId xmlns:a16="http://schemas.microsoft.com/office/drawing/2014/main" id="{582FBBF5-006D-4720-9A0A-473C26ACD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16" y="1057726"/>
            <a:ext cx="1567942" cy="10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멤버십혜택 | T world">
            <a:extLst>
              <a:ext uri="{FF2B5EF4-FFF2-40B4-BE49-F238E27FC236}">
                <a16:creationId xmlns:a16="http://schemas.microsoft.com/office/drawing/2014/main" id="{66DF9E93-64EA-498A-AB31-47AAFF56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21" y="889270"/>
            <a:ext cx="3353620" cy="13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S25 - 위키백과, 우리 모두의 백과사전">
            <a:extLst>
              <a:ext uri="{FF2B5EF4-FFF2-40B4-BE49-F238E27FC236}">
                <a16:creationId xmlns:a16="http://schemas.microsoft.com/office/drawing/2014/main" id="{75416D3F-88D0-463A-ADF6-868295277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56" y="2333032"/>
            <a:ext cx="2090099" cy="72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이마트24">
            <a:extLst>
              <a:ext uri="{FF2B5EF4-FFF2-40B4-BE49-F238E27FC236}">
                <a16:creationId xmlns:a16="http://schemas.microsoft.com/office/drawing/2014/main" id="{7020088E-5581-4EB3-B434-AD9C1584A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508" y="1221351"/>
            <a:ext cx="2909902" cy="290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00CD9E-492D-4BE2-9166-5E5E6FD53A8D}"/>
              </a:ext>
            </a:extLst>
          </p:cNvPr>
          <p:cNvSpPr txBox="1"/>
          <p:nvPr/>
        </p:nvSpPr>
        <p:spPr>
          <a:xfrm>
            <a:off x="481379" y="6346040"/>
            <a:ext cx="521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대비 </a:t>
            </a:r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카드 사용빈도 </a:t>
            </a:r>
            <a:r>
              <a:rPr lang="ko-KR" altLang="en-US" sz="1000" dirty="0" err="1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증가량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166A85-7A26-4E23-9DB9-C4D11F65B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38" y="1642846"/>
            <a:ext cx="6017162" cy="45988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B83767-F86C-4146-AC8C-9F980F109B95}"/>
              </a:ext>
            </a:extLst>
          </p:cNvPr>
          <p:cNvSpPr txBox="1"/>
          <p:nvPr/>
        </p:nvSpPr>
        <p:spPr>
          <a:xfrm>
            <a:off x="384199" y="6092299"/>
            <a:ext cx="576191" cy="1718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945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3B6306-CE86-4951-84AD-7B80A8B66835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2F8EAD-7978-4C11-B99B-FC203076C3BC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EEE626-D81F-4721-9788-7B57F195EC30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2D8148-BB13-445F-BD4F-C6C96883007B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49EC0-7306-4BE0-9AFE-0CF1E683E0AE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6E4E94-CBBE-4894-9A21-4BDD12CAC2DD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 제안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2499F9-5A43-4E81-8795-0A2159DDE43F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8938B4C-D76D-40F7-AE7B-2C88BFF918AA}"/>
              </a:ext>
            </a:extLst>
          </p:cNvPr>
          <p:cNvSpPr txBox="1">
            <a:spLocks/>
          </p:cNvSpPr>
          <p:nvPr/>
        </p:nvSpPr>
        <p:spPr>
          <a:xfrm>
            <a:off x="184138" y="788771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가전을 대여하는 구독 모델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4770E0-A05A-40FF-9D66-637DF8FE8D15}"/>
              </a:ext>
            </a:extLst>
          </p:cNvPr>
          <p:cNvSpPr/>
          <p:nvPr/>
        </p:nvSpPr>
        <p:spPr>
          <a:xfrm>
            <a:off x="5995307" y="622299"/>
            <a:ext cx="6096000" cy="6235700"/>
          </a:xfrm>
          <a:prstGeom prst="rect">
            <a:avLst/>
          </a:prstGeom>
          <a:solidFill>
            <a:schemeClr val="bg1">
              <a:lumMod val="75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코웨이, 신규 CI 공개..'글로벌 환경가전 기업' 의지 담아 - 머니투데이">
            <a:extLst>
              <a:ext uri="{FF2B5EF4-FFF2-40B4-BE49-F238E27FC236}">
                <a16:creationId xmlns:a16="http://schemas.microsoft.com/office/drawing/2014/main" id="{FC8FE667-CA26-454C-AF42-76C125584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45" y="825484"/>
            <a:ext cx="2525700" cy="98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다이슨 로고">
            <a:extLst>
              <a:ext uri="{FF2B5EF4-FFF2-40B4-BE49-F238E27FC236}">
                <a16:creationId xmlns:a16="http://schemas.microsoft.com/office/drawing/2014/main" id="{42FED5A6-AA79-4359-992A-9B4BAC312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140" y="778941"/>
            <a:ext cx="2207881" cy="10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가전]하우젠 로고 jpg,png,ai : 네이버 블로그">
            <a:extLst>
              <a:ext uri="{FF2B5EF4-FFF2-40B4-BE49-F238E27FC236}">
                <a16:creationId xmlns:a16="http://schemas.microsoft.com/office/drawing/2014/main" id="{4C14F341-84D5-47BF-8D46-D0A2A4D6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795" y="825484"/>
            <a:ext cx="2759893" cy="365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아듀 지펠, 프리미엄 가전 브랜드 시대를 열었던 지펠 시대를 회고하다 | 꿈꾸는섬">
            <a:extLst>
              <a:ext uri="{FF2B5EF4-FFF2-40B4-BE49-F238E27FC236}">
                <a16:creationId xmlns:a16="http://schemas.microsoft.com/office/drawing/2014/main" id="{FE5E81AD-1ECF-4C2E-8630-D044BA361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166" y="2058882"/>
            <a:ext cx="2940488" cy="12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B7CC9EC-199E-4AD6-90B4-6162B71B0D0A}"/>
              </a:ext>
            </a:extLst>
          </p:cNvPr>
          <p:cNvSpPr/>
          <p:nvPr/>
        </p:nvSpPr>
        <p:spPr>
          <a:xfrm>
            <a:off x="6716207" y="3766134"/>
            <a:ext cx="4714243" cy="272182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A8F676-E7B3-4F4E-86C7-D3FFECC5725D}"/>
              </a:ext>
            </a:extLst>
          </p:cNvPr>
          <p:cNvSpPr txBox="1"/>
          <p:nvPr/>
        </p:nvSpPr>
        <p:spPr>
          <a:xfrm>
            <a:off x="6982455" y="3972886"/>
            <a:ext cx="4181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그래프를 분석해본 결과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시대에 비해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가전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매출액이 가장 많이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가전은 제품의 단가가 높기 때문에 매출액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증가량이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높게 나온 거라고 판단이 되지만 사용빈도도 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증가하였기 때문에 중요한 요소라고 파악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정수기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냉장고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청소기 등을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대여하는 구독 모델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476EF6-AFFF-4F5B-8F51-1CCA09F88C4B}"/>
              </a:ext>
            </a:extLst>
          </p:cNvPr>
          <p:cNvSpPr txBox="1"/>
          <p:nvPr/>
        </p:nvSpPr>
        <p:spPr>
          <a:xfrm>
            <a:off x="394157" y="6346040"/>
            <a:ext cx="521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대비 </a:t>
            </a:r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카드 매출액 </a:t>
            </a:r>
            <a:r>
              <a:rPr lang="ko-KR" altLang="en-US" sz="1000" dirty="0" err="1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증가량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F46A35B-8AEA-4A0C-818B-D9C19A3B1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38" y="1642846"/>
            <a:ext cx="5842719" cy="45547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38FDDC-D29A-4B2C-BBEF-0D8127E84A15}"/>
              </a:ext>
            </a:extLst>
          </p:cNvPr>
          <p:cNvSpPr txBox="1"/>
          <p:nvPr/>
        </p:nvSpPr>
        <p:spPr>
          <a:xfrm>
            <a:off x="447699" y="6041499"/>
            <a:ext cx="576191" cy="1718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758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3B6306-CE86-4951-84AD-7B80A8B66835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2F8EAD-7978-4C11-B99B-FC203076C3BC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EEE626-D81F-4721-9788-7B57F195EC30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2D8148-BB13-445F-BD4F-C6C96883007B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49EC0-7306-4BE0-9AFE-0CF1E683E0AE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6E4E94-CBBE-4894-9A21-4BDD12CAC2DD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 제안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2499F9-5A43-4E81-8795-0A2159DDE43F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4E6369B-672A-424C-9D3A-05F46B24FBDD}"/>
              </a:ext>
            </a:extLst>
          </p:cNvPr>
          <p:cNvSpPr txBox="1">
            <a:spLocks/>
          </p:cNvSpPr>
          <p:nvPr/>
        </p:nvSpPr>
        <p:spPr>
          <a:xfrm>
            <a:off x="184138" y="788771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상품권을 제공하는 서비스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ED58BB-8CA0-4B56-9A7F-BE6C2A5518A6}"/>
              </a:ext>
            </a:extLst>
          </p:cNvPr>
          <p:cNvSpPr/>
          <p:nvPr/>
        </p:nvSpPr>
        <p:spPr>
          <a:xfrm>
            <a:off x="6002035" y="622299"/>
            <a:ext cx="6096000" cy="6235700"/>
          </a:xfrm>
          <a:prstGeom prst="rect">
            <a:avLst/>
          </a:prstGeom>
          <a:solidFill>
            <a:schemeClr val="bg1">
              <a:lumMod val="75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F312F83-226C-4322-9F8A-151AC8FD0454}"/>
              </a:ext>
            </a:extLst>
          </p:cNvPr>
          <p:cNvSpPr/>
          <p:nvPr/>
        </p:nvSpPr>
        <p:spPr>
          <a:xfrm>
            <a:off x="6716207" y="3563380"/>
            <a:ext cx="4714243" cy="304839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C592A0-42E1-4719-9AFF-CFA59D2FFB1A}"/>
              </a:ext>
            </a:extLst>
          </p:cNvPr>
          <p:cNvSpPr txBox="1"/>
          <p:nvPr/>
        </p:nvSpPr>
        <p:spPr>
          <a:xfrm>
            <a:off x="6982455" y="3933417"/>
            <a:ext cx="4181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시대에 비해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코로나에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상품권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카드매출 빈도와 매출액이 모두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언택트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소비에 맞추어 온라인 상품권의 수요가 증가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하였고 이로 인해 사용 빈도와 매출액이 증가한 것으로 파악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구독 서비스나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멤버쉽에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 상품권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결합한다면 효과적인 매출액 증대를 예상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Picture 2" descr="진화하는 구독서비스 '구독 경제' 공유경제 컬래버레이션!">
            <a:extLst>
              <a:ext uri="{FF2B5EF4-FFF2-40B4-BE49-F238E27FC236}">
                <a16:creationId xmlns:a16="http://schemas.microsoft.com/office/drawing/2014/main" id="{B7ABD538-0E15-44D7-BC44-186BEEB1C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575" y="1517770"/>
            <a:ext cx="2508917" cy="17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5E170E-6840-4520-81ED-6AF14FE9E25D}"/>
              </a:ext>
            </a:extLst>
          </p:cNvPr>
          <p:cNvSpPr txBox="1"/>
          <p:nvPr/>
        </p:nvSpPr>
        <p:spPr>
          <a:xfrm>
            <a:off x="387414" y="6651742"/>
            <a:ext cx="521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대비 </a:t>
            </a:r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카드 매출액 </a:t>
            </a:r>
            <a:r>
              <a:rPr lang="ko-KR" altLang="en-US" sz="1000" dirty="0" err="1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증가량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71443E-8516-4E7E-9BEF-2C7E228A3A45}"/>
              </a:ext>
            </a:extLst>
          </p:cNvPr>
          <p:cNvSpPr txBox="1"/>
          <p:nvPr/>
        </p:nvSpPr>
        <p:spPr>
          <a:xfrm>
            <a:off x="387414" y="3922641"/>
            <a:ext cx="521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대비 </a:t>
            </a:r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카드 사용빈도 </a:t>
            </a:r>
            <a:r>
              <a:rPr lang="ko-KR" altLang="en-US" sz="1000" dirty="0" err="1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증가량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C7A46E0-CCD7-4E93-99FB-0E870077A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" y="1403138"/>
            <a:ext cx="5829232" cy="246122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086AE37-D3AA-4DE7-B9AD-41DF39758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8" y="4150551"/>
            <a:ext cx="5829232" cy="24612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74C9D1E-FC5C-436F-9B1C-FFC69B21AD61}"/>
              </a:ext>
            </a:extLst>
          </p:cNvPr>
          <p:cNvSpPr txBox="1"/>
          <p:nvPr/>
        </p:nvSpPr>
        <p:spPr>
          <a:xfrm>
            <a:off x="915201" y="3761592"/>
            <a:ext cx="576191" cy="1718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D6E6CC-922F-419C-B1A1-852E7EA7DE6F}"/>
              </a:ext>
            </a:extLst>
          </p:cNvPr>
          <p:cNvSpPr txBox="1"/>
          <p:nvPr/>
        </p:nvSpPr>
        <p:spPr>
          <a:xfrm>
            <a:off x="1537391" y="6506616"/>
            <a:ext cx="576191" cy="1718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270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3B6306-CE86-4951-84AD-7B80A8B66835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2F8EAD-7978-4C11-B99B-FC203076C3BC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EEE626-D81F-4721-9788-7B57F195EC30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2D8148-BB13-445F-BD4F-C6C96883007B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49EC0-7306-4BE0-9AFE-0CF1E683E0AE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6E4E94-CBBE-4894-9A21-4BDD12CAC2DD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2800" spc="-180" dirty="0" err="1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제안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2499F9-5A43-4E81-8795-0A2159DDE43F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C42ECDF3-11E6-44B5-B8FA-955194542D83}"/>
              </a:ext>
            </a:extLst>
          </p:cNvPr>
          <p:cNvSpPr txBox="1">
            <a:spLocks/>
          </p:cNvSpPr>
          <p:nvPr/>
        </p:nvSpPr>
        <p:spPr>
          <a:xfrm>
            <a:off x="184138" y="788771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 드라이브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활성화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7DD0C9-72AD-474A-BEF6-54259AC9E9A2}"/>
              </a:ext>
            </a:extLst>
          </p:cNvPr>
          <p:cNvSpPr/>
          <p:nvPr/>
        </p:nvSpPr>
        <p:spPr>
          <a:xfrm>
            <a:off x="6002035" y="622299"/>
            <a:ext cx="6096000" cy="6235700"/>
          </a:xfrm>
          <a:prstGeom prst="rect">
            <a:avLst/>
          </a:prstGeom>
          <a:solidFill>
            <a:schemeClr val="bg1">
              <a:lumMod val="75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6DD60C0-8131-4596-950A-7071E826FEF4}"/>
              </a:ext>
            </a:extLst>
          </p:cNvPr>
          <p:cNvSpPr/>
          <p:nvPr/>
        </p:nvSpPr>
        <p:spPr>
          <a:xfrm>
            <a:off x="6716207" y="3563380"/>
            <a:ext cx="4714243" cy="304839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1ED312-D1DF-41D8-9923-FD3FD84190AC}"/>
              </a:ext>
            </a:extLst>
          </p:cNvPr>
          <p:cNvSpPr txBox="1"/>
          <p:nvPr/>
        </p:nvSpPr>
        <p:spPr>
          <a:xfrm>
            <a:off x="6982455" y="3933417"/>
            <a:ext cx="4181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부분에서도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코로나 대비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시대에 </a:t>
            </a:r>
            <a:r>
              <a:rPr lang="ko-KR" altLang="en-US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매점</a:t>
            </a:r>
            <a:r>
              <a:rPr lang="en-US" altLang="ko-KR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사용빈도가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크게 증가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편의점은 앱을 통해 미리 주문하고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점포에 방문하면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물건을 전달받는 드라이브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스루를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운영 중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뉴노멀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 트렌드를 반영하기 위해서는 적합 지역을 중점으로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1600" dirty="0" err="1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스루를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확장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것이 효과적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122" name="Picture 2" descr="CU 편의점 첫 드라이브 스루 도입 | 한경닷컴">
            <a:extLst>
              <a:ext uri="{FF2B5EF4-FFF2-40B4-BE49-F238E27FC236}">
                <a16:creationId xmlns:a16="http://schemas.microsoft.com/office/drawing/2014/main" id="{10CB87AD-428A-42D6-8F37-8455FA32C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11" y="821708"/>
            <a:ext cx="4568306" cy="252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9758E5-8BC5-460D-B14F-0177BA9D224B}"/>
              </a:ext>
            </a:extLst>
          </p:cNvPr>
          <p:cNvSpPr txBox="1"/>
          <p:nvPr/>
        </p:nvSpPr>
        <p:spPr>
          <a:xfrm>
            <a:off x="6432219" y="3333445"/>
            <a:ext cx="521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 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운영 예시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3382800-8AFF-4EB2-9776-7C3B250F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" y="1596470"/>
            <a:ext cx="5829232" cy="46452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DA0B9C-22F5-431E-BAE3-52E2EAED7A8E}"/>
              </a:ext>
            </a:extLst>
          </p:cNvPr>
          <p:cNvSpPr txBox="1"/>
          <p:nvPr/>
        </p:nvSpPr>
        <p:spPr>
          <a:xfrm>
            <a:off x="362014" y="6091425"/>
            <a:ext cx="576191" cy="171825"/>
          </a:xfrm>
          <a:prstGeom prst="rect">
            <a:avLst/>
          </a:prstGeom>
          <a:noFill/>
          <a:ln w="57150">
            <a:solidFill>
              <a:srgbClr val="F17B79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C332A3-61CC-4001-9176-AA80FB3BA608}"/>
              </a:ext>
            </a:extLst>
          </p:cNvPr>
          <p:cNvSpPr txBox="1"/>
          <p:nvPr/>
        </p:nvSpPr>
        <p:spPr>
          <a:xfrm>
            <a:off x="394157" y="6346040"/>
            <a:ext cx="521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대비 </a:t>
            </a:r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카드 사용빈도 </a:t>
            </a:r>
            <a:r>
              <a:rPr lang="ko-KR" altLang="en-US" sz="1000" dirty="0" err="1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증가량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736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3B6306-CE86-4951-84AD-7B80A8B66835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2F8EAD-7978-4C11-B99B-FC203076C3BC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EEE626-D81F-4721-9788-7B57F195EC30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2D8148-BB13-445F-BD4F-C6C96883007B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49EC0-7306-4BE0-9AFE-0CF1E683E0AE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6E4E94-CBBE-4894-9A21-4BDD12CAC2DD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2800" spc="-180" dirty="0" err="1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제안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2499F9-5A43-4E81-8795-0A2159DDE43F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EEDC5E1-15BA-4937-9609-132F096BDFE0}"/>
              </a:ext>
            </a:extLst>
          </p:cNvPr>
          <p:cNvSpPr txBox="1">
            <a:spLocks/>
          </p:cNvSpPr>
          <p:nvPr/>
        </p:nvSpPr>
        <p:spPr>
          <a:xfrm>
            <a:off x="184138" y="788771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가전과 기기 관련 드라이브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endParaRPr lang="ko-KR" altLang="en-US" sz="3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A36DF0-9F24-4DEF-A690-9140A196DB35}"/>
              </a:ext>
            </a:extLst>
          </p:cNvPr>
          <p:cNvSpPr/>
          <p:nvPr/>
        </p:nvSpPr>
        <p:spPr>
          <a:xfrm>
            <a:off x="6002035" y="622299"/>
            <a:ext cx="6096000" cy="6235700"/>
          </a:xfrm>
          <a:prstGeom prst="rect">
            <a:avLst/>
          </a:prstGeom>
          <a:solidFill>
            <a:schemeClr val="bg1">
              <a:lumMod val="75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95AA52F-B3BD-4D38-A2F5-A3B14DD079B7}"/>
              </a:ext>
            </a:extLst>
          </p:cNvPr>
          <p:cNvSpPr/>
          <p:nvPr/>
        </p:nvSpPr>
        <p:spPr>
          <a:xfrm>
            <a:off x="6716207" y="3563380"/>
            <a:ext cx="4714243" cy="304839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634AB-AA48-4245-83CF-98B13480041D}"/>
              </a:ext>
            </a:extLst>
          </p:cNvPr>
          <p:cNvSpPr txBox="1"/>
          <p:nvPr/>
        </p:nvSpPr>
        <p:spPr>
          <a:xfrm>
            <a:off x="6998784" y="3851772"/>
            <a:ext cx="4181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 매출액이 가장 많이 증가하였지만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가전</a:t>
            </a:r>
            <a:r>
              <a:rPr lang="en-US" altLang="ko-KR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기기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부문의 매출액도 크게 증가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스루를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운영하기 어려운 업종으로 보이나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삼성은 갤럭시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S20 5G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개통을 드라이브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스루를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언택트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소비와 직접 수령한다는 장점이 결합된다면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가전</a:t>
            </a:r>
            <a:r>
              <a:rPr lang="en-US" altLang="ko-KR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기기 부분의 드라이브 </a:t>
            </a:r>
            <a:r>
              <a:rPr lang="ko-KR" altLang="en-US" sz="1600" dirty="0" err="1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스루도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효과적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것으로 기대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0E2DF-8123-4654-A1E2-14D9A27DC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" t="8241" r="60644" b="45647"/>
          <a:stretch/>
        </p:blipFill>
        <p:spPr>
          <a:xfrm>
            <a:off x="7033344" y="706535"/>
            <a:ext cx="4130858" cy="25880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53450AB-FAC4-4A7F-8FC1-FAB842D4ED9C}"/>
              </a:ext>
            </a:extLst>
          </p:cNvPr>
          <p:cNvSpPr txBox="1"/>
          <p:nvPr/>
        </p:nvSpPr>
        <p:spPr>
          <a:xfrm>
            <a:off x="6443995" y="3311840"/>
            <a:ext cx="521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갤럭시 </a:t>
            </a:r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S20 5G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1000" dirty="0" err="1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개통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AE0EA8BC-6AA3-4412-82AA-0704E4DAC504}"/>
              </a:ext>
            </a:extLst>
          </p:cNvPr>
          <p:cNvSpPr txBox="1">
            <a:spLocks/>
          </p:cNvSpPr>
          <p:nvPr/>
        </p:nvSpPr>
        <p:spPr>
          <a:xfrm>
            <a:off x="729594" y="1276070"/>
            <a:ext cx="896310" cy="5535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A94F028-0385-47CC-9381-A0ADDFC4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" y="1838749"/>
            <a:ext cx="5829232" cy="43205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168A8AE-B3D2-4922-B2BE-D8D09D08E691}"/>
              </a:ext>
            </a:extLst>
          </p:cNvPr>
          <p:cNvSpPr txBox="1"/>
          <p:nvPr/>
        </p:nvSpPr>
        <p:spPr>
          <a:xfrm>
            <a:off x="394157" y="6346040"/>
            <a:ext cx="521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대비 </a:t>
            </a:r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카드 매출액 </a:t>
            </a:r>
            <a:r>
              <a:rPr lang="ko-KR" altLang="en-US" sz="1000" dirty="0" err="1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증가량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223A6-B528-4AE0-A0BC-7B783975FAFD}"/>
              </a:ext>
            </a:extLst>
          </p:cNvPr>
          <p:cNvSpPr txBox="1"/>
          <p:nvPr/>
        </p:nvSpPr>
        <p:spPr>
          <a:xfrm>
            <a:off x="1008994" y="6012875"/>
            <a:ext cx="576191" cy="171825"/>
          </a:xfrm>
          <a:prstGeom prst="rect">
            <a:avLst/>
          </a:prstGeom>
          <a:noFill/>
          <a:ln w="57150">
            <a:solidFill>
              <a:srgbClr val="F17B79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AD3661-2D25-4F14-854B-C4F48EAC37FB}"/>
              </a:ext>
            </a:extLst>
          </p:cNvPr>
          <p:cNvSpPr txBox="1"/>
          <p:nvPr/>
        </p:nvSpPr>
        <p:spPr>
          <a:xfrm>
            <a:off x="2074761" y="6007632"/>
            <a:ext cx="576191" cy="171825"/>
          </a:xfrm>
          <a:prstGeom prst="rect">
            <a:avLst/>
          </a:prstGeom>
          <a:noFill/>
          <a:ln w="57150">
            <a:solidFill>
              <a:srgbClr val="F17B79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4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3B6306-CE86-4951-84AD-7B80A8B66835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2F8EAD-7978-4C11-B99B-FC203076C3BC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EEE626-D81F-4721-9788-7B57F195EC30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2D8148-BB13-445F-BD4F-C6C96883007B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49EC0-7306-4BE0-9AFE-0CF1E683E0AE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6E4E94-CBBE-4894-9A21-4BDD12CAC2DD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2800" spc="-180" dirty="0" err="1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제안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2499F9-5A43-4E81-8795-0A2159DDE43F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BD3123E-F897-4F76-97A9-1471A71661A3}"/>
              </a:ext>
            </a:extLst>
          </p:cNvPr>
          <p:cNvSpPr txBox="1">
            <a:spLocks/>
          </p:cNvSpPr>
          <p:nvPr/>
        </p:nvSpPr>
        <p:spPr>
          <a:xfrm>
            <a:off x="184138" y="788771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대형마트 드라이브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3D7CFE-44D3-4E3A-8767-15023D4C313F}"/>
              </a:ext>
            </a:extLst>
          </p:cNvPr>
          <p:cNvSpPr/>
          <p:nvPr/>
        </p:nvSpPr>
        <p:spPr>
          <a:xfrm>
            <a:off x="5990259" y="648019"/>
            <a:ext cx="6096000" cy="6235700"/>
          </a:xfrm>
          <a:prstGeom prst="rect">
            <a:avLst/>
          </a:prstGeom>
          <a:solidFill>
            <a:schemeClr val="bg1">
              <a:lumMod val="75000"/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C87B9D7-FCB6-4A9E-A287-CC23694213C1}"/>
              </a:ext>
            </a:extLst>
          </p:cNvPr>
          <p:cNvSpPr/>
          <p:nvPr/>
        </p:nvSpPr>
        <p:spPr>
          <a:xfrm>
            <a:off x="6716207" y="3876895"/>
            <a:ext cx="4714243" cy="219233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161EC5-682D-4C45-80FF-32C02CABF8B9}"/>
              </a:ext>
            </a:extLst>
          </p:cNvPr>
          <p:cNvSpPr txBox="1"/>
          <p:nvPr/>
        </p:nvSpPr>
        <p:spPr>
          <a:xfrm>
            <a:off x="6992367" y="4080050"/>
            <a:ext cx="4181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시대에 비해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코로나에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대형마트의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카드사용 빈도는</a:t>
            </a:r>
            <a:r>
              <a:rPr lang="ko-KR" altLang="en-US" sz="16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매출액은 증가하지 않고 오히려 </a:t>
            </a:r>
            <a:r>
              <a:rPr lang="ko-KR" altLang="en-US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감소</a:t>
            </a:r>
            <a:b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sz="16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대형마트의 매출액 증대를 위해 현재 운영하고 있는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1600" dirty="0" err="1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스루를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더욱 확장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하여서 소비를 촉진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4" name="Picture 2" descr="이마트·롯데마트·홈플러스 등 대형마트는 의무 휴무일 - 한국사회복지저널">
            <a:extLst>
              <a:ext uri="{FF2B5EF4-FFF2-40B4-BE49-F238E27FC236}">
                <a16:creationId xmlns:a16="http://schemas.microsoft.com/office/drawing/2014/main" id="{507868C3-DC17-4ABF-B58F-41989EB29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40" y="723900"/>
            <a:ext cx="57150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D40303-B06D-4B34-8509-75F3205ACA35}"/>
              </a:ext>
            </a:extLst>
          </p:cNvPr>
          <p:cNvSpPr txBox="1"/>
          <p:nvPr/>
        </p:nvSpPr>
        <p:spPr>
          <a:xfrm>
            <a:off x="412515" y="6611779"/>
            <a:ext cx="521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대비 </a:t>
            </a:r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카드 매출액 </a:t>
            </a:r>
            <a:r>
              <a:rPr lang="ko-KR" altLang="en-US" sz="1000" dirty="0" err="1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증가량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B3B0F2-42E1-40AC-A359-A3316F6D27A8}"/>
              </a:ext>
            </a:extLst>
          </p:cNvPr>
          <p:cNvSpPr txBox="1"/>
          <p:nvPr/>
        </p:nvSpPr>
        <p:spPr>
          <a:xfrm>
            <a:off x="411871" y="3922641"/>
            <a:ext cx="521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대비 </a:t>
            </a:r>
            <a:r>
              <a:rPr lang="en-US" altLang="ko-KR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1000" dirty="0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카드 사용빈도 </a:t>
            </a:r>
            <a:r>
              <a:rPr lang="ko-KR" altLang="en-US" sz="1000" dirty="0" err="1">
                <a:solidFill>
                  <a:srgbClr val="66666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증가량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60FEC9D-EED0-4EBB-AD5B-DF1DFB65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" y="1341527"/>
            <a:ext cx="5878147" cy="25296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7857BDE-185D-4D21-86CA-FFD8F6E8D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6" y="4168861"/>
            <a:ext cx="5876859" cy="24429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7DFE4A-73B7-48B7-80EF-9279F7C8197F}"/>
              </a:ext>
            </a:extLst>
          </p:cNvPr>
          <p:cNvSpPr txBox="1"/>
          <p:nvPr/>
        </p:nvSpPr>
        <p:spPr>
          <a:xfrm>
            <a:off x="1486591" y="3763660"/>
            <a:ext cx="576191" cy="171825"/>
          </a:xfrm>
          <a:prstGeom prst="rect">
            <a:avLst/>
          </a:prstGeom>
          <a:noFill/>
          <a:ln w="57150">
            <a:solidFill>
              <a:srgbClr val="F17B79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49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2126" y="2849880"/>
            <a:ext cx="4115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활용방안 및</a:t>
            </a:r>
            <a:br>
              <a:rPr lang="en-US" altLang="ko-KR" sz="3600" b="1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3600" b="1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  <a:endParaRPr lang="ko-KR" altLang="en-US" sz="3600" spc="-18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239952-7D60-4878-80EA-E6A1D9724CAE}"/>
              </a:ext>
            </a:extLst>
          </p:cNvPr>
          <p:cNvGrpSpPr/>
          <p:nvPr/>
        </p:nvGrpSpPr>
        <p:grpSpPr>
          <a:xfrm>
            <a:off x="3547554" y="2307779"/>
            <a:ext cx="5338900" cy="2164232"/>
            <a:chOff x="2656057" y="1839563"/>
            <a:chExt cx="4004175" cy="180352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E02E539-E527-42AA-A950-0185BF2F19B7}"/>
                </a:ext>
              </a:extLst>
            </p:cNvPr>
            <p:cNvCxnSpPr/>
            <p:nvPr userDrawn="1"/>
          </p:nvCxnSpPr>
          <p:spPr>
            <a:xfrm>
              <a:off x="2656057" y="2125453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980572F-8AD8-4191-90B0-473575115B88}"/>
                </a:ext>
              </a:extLst>
            </p:cNvPr>
            <p:cNvCxnSpPr/>
            <p:nvPr userDrawn="1"/>
          </p:nvCxnSpPr>
          <p:spPr>
            <a:xfrm>
              <a:off x="3088105" y="3446018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B89E037-888B-4E3E-99AE-9186AF9B09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56760" y="2291314"/>
              <a:ext cx="0" cy="135177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85C0C26-0A02-485B-9921-3EBF8E43B4C2}"/>
                </a:ext>
              </a:extLst>
            </p:cNvPr>
            <p:cNvCxnSpPr/>
            <p:nvPr userDrawn="1"/>
          </p:nvCxnSpPr>
          <p:spPr>
            <a:xfrm>
              <a:off x="3016097" y="1839563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592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F9CDA6C-D34C-4324-9F99-102838629B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63465" y="2046976"/>
            <a:ext cx="2417012" cy="2049840"/>
          </a:xfrm>
          <a:prstGeom prst="bentConnector3">
            <a:avLst/>
          </a:prstGeom>
          <a:ln w="63500" cmpd="sng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A68CD2A-1828-4C54-8BB0-30394FE6774B}"/>
              </a:ext>
            </a:extLst>
          </p:cNvPr>
          <p:cNvCxnSpPr>
            <a:cxnSpLocks/>
          </p:cNvCxnSpPr>
          <p:nvPr/>
        </p:nvCxnSpPr>
        <p:spPr>
          <a:xfrm rot="10800000">
            <a:off x="5763465" y="4096826"/>
            <a:ext cx="2417012" cy="2054596"/>
          </a:xfrm>
          <a:prstGeom prst="bentConnector3">
            <a:avLst/>
          </a:prstGeom>
          <a:ln w="63500" cmpd="sng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55A3CA-AC53-412E-BBBD-EAA2F2E84E7C}"/>
              </a:ext>
            </a:extLst>
          </p:cNvPr>
          <p:cNvCxnSpPr>
            <a:cxnSpLocks/>
          </p:cNvCxnSpPr>
          <p:nvPr/>
        </p:nvCxnSpPr>
        <p:spPr>
          <a:xfrm flipH="1">
            <a:off x="5763463" y="4096823"/>
            <a:ext cx="2500833" cy="0"/>
          </a:xfrm>
          <a:prstGeom prst="line">
            <a:avLst/>
          </a:prstGeom>
          <a:ln w="63500" cmpd="sng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09CC60-E4BC-4E98-9A8A-DFB3F490129C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76EFA8E-F3B5-46AA-8DCD-838B5B9DCA62}"/>
              </a:ext>
            </a:extLst>
          </p:cNvPr>
          <p:cNvGrpSpPr/>
          <p:nvPr/>
        </p:nvGrpSpPr>
        <p:grpSpPr>
          <a:xfrm>
            <a:off x="200962" y="1490702"/>
            <a:ext cx="5868528" cy="5212228"/>
            <a:chOff x="200962" y="1490702"/>
            <a:chExt cx="5868528" cy="52122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BD3AF1-8D3F-4680-8A24-524A0BFCA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962" y="1490702"/>
              <a:ext cx="5868528" cy="521222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D5F516-2280-4713-8946-F600ED6088C0}"/>
                </a:ext>
              </a:extLst>
            </p:cNvPr>
            <p:cNvSpPr txBox="1"/>
            <p:nvPr/>
          </p:nvSpPr>
          <p:spPr>
            <a:xfrm>
              <a:off x="3415388" y="2060539"/>
              <a:ext cx="7026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도봉구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930426-7BB2-44FD-B180-88911AE69DD4}"/>
                </a:ext>
              </a:extLst>
            </p:cNvPr>
            <p:cNvSpPr txBox="1"/>
            <p:nvPr/>
          </p:nvSpPr>
          <p:spPr>
            <a:xfrm>
              <a:off x="3893097" y="2239914"/>
              <a:ext cx="7026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노원구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78F834-E5B5-4D7A-8AF9-97F5C624604F}"/>
                </a:ext>
              </a:extLst>
            </p:cNvPr>
            <p:cNvSpPr txBox="1"/>
            <p:nvPr/>
          </p:nvSpPr>
          <p:spPr>
            <a:xfrm>
              <a:off x="4130767" y="3298647"/>
              <a:ext cx="7026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중랑구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FA7B1D-54F8-42A3-A4AE-6E31AEC9614C}"/>
                </a:ext>
              </a:extLst>
            </p:cNvPr>
            <p:cNvSpPr txBox="1"/>
            <p:nvPr/>
          </p:nvSpPr>
          <p:spPr>
            <a:xfrm>
              <a:off x="4810569" y="4071678"/>
              <a:ext cx="7026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강동구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9C4CB3-BA9B-4A8E-90C9-865D3D21AF07}"/>
                </a:ext>
              </a:extLst>
            </p:cNvPr>
            <p:cNvSpPr txBox="1"/>
            <p:nvPr/>
          </p:nvSpPr>
          <p:spPr>
            <a:xfrm>
              <a:off x="1898364" y="4607567"/>
              <a:ext cx="840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영등포구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8EAF8A-8211-4CB8-8622-8A3A20DE3BE2}"/>
                </a:ext>
              </a:extLst>
            </p:cNvPr>
            <p:cNvSpPr txBox="1"/>
            <p:nvPr/>
          </p:nvSpPr>
          <p:spPr>
            <a:xfrm>
              <a:off x="1130530" y="5130699"/>
              <a:ext cx="840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구로구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25BE78-2CD5-46AE-946E-4967F9A5618A}"/>
                </a:ext>
              </a:extLst>
            </p:cNvPr>
            <p:cNvSpPr txBox="1"/>
            <p:nvPr/>
          </p:nvSpPr>
          <p:spPr>
            <a:xfrm>
              <a:off x="1836486" y="5755431"/>
              <a:ext cx="840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금천구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B7CE0-A80E-4CA8-A3CB-04A74CDB7B67}"/>
                </a:ext>
              </a:extLst>
            </p:cNvPr>
            <p:cNvSpPr txBox="1"/>
            <p:nvPr/>
          </p:nvSpPr>
          <p:spPr>
            <a:xfrm>
              <a:off x="893806" y="3865984"/>
              <a:ext cx="840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강서구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1D28FF-F9B3-4B0E-B659-A858F4395CE9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FADDED-D337-4B79-ACBC-6473F3D45010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9A0E35-9234-440C-87CB-DC42ADC1AB61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19D76E-EF3F-4CB7-85A1-E98B616612C8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675CAA-B923-4A0D-9BA6-92790F3D4C31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52E508-1728-44B9-A53E-68C6933CC0B7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 활용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92E7B6-34E4-4955-B54B-480F6AF5F657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28F1B0C-F148-4C6C-ACB6-D8F0FCBC68B2}"/>
              </a:ext>
            </a:extLst>
          </p:cNvPr>
          <p:cNvSpPr/>
          <p:nvPr/>
        </p:nvSpPr>
        <p:spPr>
          <a:xfrm>
            <a:off x="8252460" y="1422336"/>
            <a:ext cx="3825615" cy="136630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직각 삼각형 63">
            <a:extLst>
              <a:ext uri="{FF2B5EF4-FFF2-40B4-BE49-F238E27FC236}">
                <a16:creationId xmlns:a16="http://schemas.microsoft.com/office/drawing/2014/main" id="{EDBDEC71-F5B6-435E-8D5D-2AB279DD12E4}"/>
              </a:ext>
            </a:extLst>
          </p:cNvPr>
          <p:cNvSpPr/>
          <p:nvPr/>
        </p:nvSpPr>
        <p:spPr>
          <a:xfrm flipV="1">
            <a:off x="8546537" y="1469025"/>
            <a:ext cx="152400" cy="151200"/>
          </a:xfrm>
          <a:prstGeom prst="rtTriangle">
            <a:avLst/>
          </a:prstGeom>
          <a:solidFill>
            <a:srgbClr val="1F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3B1EEA5-4D74-44C3-B54A-C046C378D61B}"/>
              </a:ext>
            </a:extLst>
          </p:cNvPr>
          <p:cNvSpPr/>
          <p:nvPr/>
        </p:nvSpPr>
        <p:spPr>
          <a:xfrm>
            <a:off x="8252460" y="3414063"/>
            <a:ext cx="3825615" cy="136630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E245710A-4B2A-4D51-8E48-A9CB389E826E}"/>
              </a:ext>
            </a:extLst>
          </p:cNvPr>
          <p:cNvSpPr/>
          <p:nvPr/>
        </p:nvSpPr>
        <p:spPr>
          <a:xfrm>
            <a:off x="8252460" y="5365741"/>
            <a:ext cx="3825615" cy="136630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3AB0E1-F272-4DA7-A445-D94A38652B56}"/>
              </a:ext>
            </a:extLst>
          </p:cNvPr>
          <p:cNvSpPr txBox="1"/>
          <p:nvPr/>
        </p:nvSpPr>
        <p:spPr>
          <a:xfrm>
            <a:off x="8608436" y="1462925"/>
            <a:ext cx="41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업무지역</a:t>
            </a:r>
            <a:endParaRPr lang="en-US" altLang="ko-KR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직각 삼각형 68">
            <a:extLst>
              <a:ext uri="{FF2B5EF4-FFF2-40B4-BE49-F238E27FC236}">
                <a16:creationId xmlns:a16="http://schemas.microsoft.com/office/drawing/2014/main" id="{78401159-15FB-4CA3-A6F4-355C80D0532F}"/>
              </a:ext>
            </a:extLst>
          </p:cNvPr>
          <p:cNvSpPr/>
          <p:nvPr/>
        </p:nvSpPr>
        <p:spPr>
          <a:xfrm flipV="1">
            <a:off x="8546537" y="3480466"/>
            <a:ext cx="152400" cy="151200"/>
          </a:xfrm>
          <a:prstGeom prst="rtTriangle">
            <a:avLst/>
          </a:prstGeom>
          <a:solidFill>
            <a:srgbClr val="1F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72888D-0935-4A9D-B31F-D742C3831F2A}"/>
              </a:ext>
            </a:extLst>
          </p:cNvPr>
          <p:cNvSpPr txBox="1"/>
          <p:nvPr/>
        </p:nvSpPr>
        <p:spPr>
          <a:xfrm>
            <a:off x="8608436" y="3474366"/>
            <a:ext cx="41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주거지역</a:t>
            </a:r>
            <a:endParaRPr lang="en-US" altLang="ko-KR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직각 삼각형 70">
            <a:extLst>
              <a:ext uri="{FF2B5EF4-FFF2-40B4-BE49-F238E27FC236}">
                <a16:creationId xmlns:a16="http://schemas.microsoft.com/office/drawing/2014/main" id="{D8ED151C-1FC7-4E45-9A9B-334CFFF42863}"/>
              </a:ext>
            </a:extLst>
          </p:cNvPr>
          <p:cNvSpPr/>
          <p:nvPr/>
        </p:nvSpPr>
        <p:spPr>
          <a:xfrm flipV="1">
            <a:off x="8546537" y="5441764"/>
            <a:ext cx="152400" cy="151200"/>
          </a:xfrm>
          <a:prstGeom prst="rtTriangle">
            <a:avLst/>
          </a:prstGeom>
          <a:solidFill>
            <a:srgbClr val="1F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782B0E-BBAD-4407-8FF1-F3A99D847ACC}"/>
              </a:ext>
            </a:extLst>
          </p:cNvPr>
          <p:cNvSpPr txBox="1"/>
          <p:nvPr/>
        </p:nvSpPr>
        <p:spPr>
          <a:xfrm>
            <a:off x="8608436" y="5435664"/>
            <a:ext cx="41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교통지역</a:t>
            </a:r>
            <a:endParaRPr lang="en-US" altLang="ko-KR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619B42-E864-4547-81B7-9D88C495432C}"/>
              </a:ext>
            </a:extLst>
          </p:cNvPr>
          <p:cNvSpPr txBox="1"/>
          <p:nvPr/>
        </p:nvSpPr>
        <p:spPr>
          <a:xfrm>
            <a:off x="8519191" y="2269725"/>
            <a:ext cx="4181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영등포구가 해당</a:t>
            </a:r>
            <a:endParaRPr lang="en-US" altLang="ko-KR" sz="1600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0ACA25-17A2-41F6-B0F6-445E1897F0CC}"/>
              </a:ext>
            </a:extLst>
          </p:cNvPr>
          <p:cNvSpPr txBox="1"/>
          <p:nvPr/>
        </p:nvSpPr>
        <p:spPr>
          <a:xfrm>
            <a:off x="8617413" y="4142805"/>
            <a:ext cx="4181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구로구</a:t>
            </a:r>
            <a:r>
              <a:rPr lang="en-US" altLang="ko-KR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금천구</a:t>
            </a:r>
            <a:r>
              <a:rPr lang="en-US" altLang="ko-KR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도봉구</a:t>
            </a:r>
            <a:r>
              <a:rPr lang="en-US" altLang="ko-KR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노원구</a:t>
            </a:r>
            <a:r>
              <a:rPr lang="en-US" altLang="ko-KR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중랑구</a:t>
            </a:r>
            <a:r>
              <a:rPr lang="en-US" altLang="ko-KR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강동구가 해당</a:t>
            </a:r>
            <a:endParaRPr lang="en-US" altLang="ko-KR" sz="1600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B0E0BEA-6C31-435C-9F39-19F7739454F3}"/>
              </a:ext>
            </a:extLst>
          </p:cNvPr>
          <p:cNvSpPr txBox="1"/>
          <p:nvPr/>
        </p:nvSpPr>
        <p:spPr>
          <a:xfrm>
            <a:off x="8608436" y="6151423"/>
            <a:ext cx="4181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강서구가 해당</a:t>
            </a:r>
            <a:endParaRPr lang="en-US" altLang="ko-KR" sz="1600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AF4D82-465F-4690-B3C5-C97DF213655E}"/>
              </a:ext>
            </a:extLst>
          </p:cNvPr>
          <p:cNvSpPr txBox="1"/>
          <p:nvPr/>
        </p:nvSpPr>
        <p:spPr>
          <a:xfrm>
            <a:off x="8546537" y="1868178"/>
            <a:ext cx="418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회사가 많고 직장인의 유동인구가 높은 지역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B79471-E5E6-4BD1-BF15-893A2CEC1720}"/>
              </a:ext>
            </a:extLst>
          </p:cNvPr>
          <p:cNvSpPr txBox="1"/>
          <p:nvPr/>
        </p:nvSpPr>
        <p:spPr>
          <a:xfrm>
            <a:off x="8546537" y="3861658"/>
            <a:ext cx="418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아파트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빌라 등 주거공간이 많은 지역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A74D422-27A1-4F24-AC35-EA617CD56AEE}"/>
              </a:ext>
            </a:extLst>
          </p:cNvPr>
          <p:cNvSpPr txBox="1"/>
          <p:nvPr/>
        </p:nvSpPr>
        <p:spPr>
          <a:xfrm>
            <a:off x="8617413" y="5824321"/>
            <a:ext cx="418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교통량이 높은 지역을 의미한다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97463538-0475-445E-BFF6-83ADEFAB5F36}"/>
              </a:ext>
            </a:extLst>
          </p:cNvPr>
          <p:cNvSpPr txBox="1">
            <a:spLocks/>
          </p:cNvSpPr>
          <p:nvPr/>
        </p:nvSpPr>
        <p:spPr>
          <a:xfrm>
            <a:off x="184138" y="788771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 세분화</a:t>
            </a:r>
          </a:p>
        </p:txBody>
      </p:sp>
    </p:spTree>
    <p:extLst>
      <p:ext uri="{BB962C8B-B14F-4D97-AF65-F5344CB8AC3E}">
        <p14:creationId xmlns:p14="http://schemas.microsoft.com/office/powerpoint/2010/main" val="2773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9476" y="3027688"/>
            <a:ext cx="4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ko-KR" altLang="en-US" sz="4800" spc="-18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239952-7D60-4878-80EA-E6A1D9724CAE}"/>
              </a:ext>
            </a:extLst>
          </p:cNvPr>
          <p:cNvGrpSpPr/>
          <p:nvPr/>
        </p:nvGrpSpPr>
        <p:grpSpPr>
          <a:xfrm>
            <a:off x="3547554" y="2307779"/>
            <a:ext cx="5338900" cy="2164232"/>
            <a:chOff x="2656057" y="1839563"/>
            <a:chExt cx="4004175" cy="180352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E02E539-E527-42AA-A950-0185BF2F19B7}"/>
                </a:ext>
              </a:extLst>
            </p:cNvPr>
            <p:cNvCxnSpPr/>
            <p:nvPr userDrawn="1"/>
          </p:nvCxnSpPr>
          <p:spPr>
            <a:xfrm>
              <a:off x="2656057" y="2125453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980572F-8AD8-4191-90B0-473575115B88}"/>
                </a:ext>
              </a:extLst>
            </p:cNvPr>
            <p:cNvCxnSpPr/>
            <p:nvPr userDrawn="1"/>
          </p:nvCxnSpPr>
          <p:spPr>
            <a:xfrm>
              <a:off x="3088105" y="3446018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B89E037-888B-4E3E-99AE-9186AF9B09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56760" y="2342114"/>
              <a:ext cx="0" cy="130097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85C0C26-0A02-485B-9921-3EBF8E43B4C2}"/>
                </a:ext>
              </a:extLst>
            </p:cNvPr>
            <p:cNvCxnSpPr/>
            <p:nvPr userDrawn="1"/>
          </p:nvCxnSpPr>
          <p:spPr>
            <a:xfrm>
              <a:off x="3016097" y="1839563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6875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09CC60-E4BC-4E98-9A8A-DFB3F490129C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1D28FF-F9B3-4B0E-B659-A858F4395CE9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FADDED-D337-4B79-ACBC-6473F3D45010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9A0E35-9234-440C-87CB-DC42ADC1AB61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19D76E-EF3F-4CB7-85A1-E98B616612C8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675CAA-B923-4A0D-9BA6-92790F3D4C31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52E508-1728-44B9-A53E-68C6933CC0B7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 활용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92E7B6-34E4-4955-B54B-480F6AF5F657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66B4BA-B6BF-427D-97A3-048062E5D12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096000" y="622301"/>
            <a:ext cx="1" cy="2911474"/>
          </a:xfrm>
          <a:prstGeom prst="line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2DC80454-1239-417C-877F-EF163748DBD0}"/>
              </a:ext>
            </a:extLst>
          </p:cNvPr>
          <p:cNvSpPr/>
          <p:nvPr/>
        </p:nvSpPr>
        <p:spPr>
          <a:xfrm rot="5400000">
            <a:off x="-1690670" y="-2381230"/>
            <a:ext cx="3743326" cy="11830010"/>
          </a:xfrm>
          <a:prstGeom prst="arc">
            <a:avLst>
              <a:gd name="adj1" fmla="val 16200000"/>
              <a:gd name="adj2" fmla="val 337443"/>
            </a:avLst>
          </a:prstGeom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4D5BC3B9-5F61-4D15-9A45-DFB000C40D9E}"/>
              </a:ext>
            </a:extLst>
          </p:cNvPr>
          <p:cNvSpPr/>
          <p:nvPr/>
        </p:nvSpPr>
        <p:spPr>
          <a:xfrm rot="16200000" flipH="1">
            <a:off x="10139341" y="-2381229"/>
            <a:ext cx="3743326" cy="11830011"/>
          </a:xfrm>
          <a:prstGeom prst="arc">
            <a:avLst>
              <a:gd name="adj1" fmla="val 16200000"/>
              <a:gd name="adj2" fmla="val 337443"/>
            </a:avLst>
          </a:prstGeom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101E76-21EF-433C-B1BC-E0A8B33507C9}"/>
              </a:ext>
            </a:extLst>
          </p:cNvPr>
          <p:cNvSpPr txBox="1"/>
          <p:nvPr/>
        </p:nvSpPr>
        <p:spPr>
          <a:xfrm>
            <a:off x="873372" y="1700220"/>
            <a:ext cx="47338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</a:t>
            </a:r>
            <a:endParaRPr lang="ko-KR" altLang="en-US" sz="180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F40225-0EED-4380-A9D8-744B529808F0}"/>
              </a:ext>
            </a:extLst>
          </p:cNvPr>
          <p:cNvSpPr txBox="1"/>
          <p:nvPr/>
        </p:nvSpPr>
        <p:spPr>
          <a:xfrm>
            <a:off x="1346762" y="1700221"/>
            <a:ext cx="284035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업무지역 구독경제 모델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E44DCA6-C4C1-4065-8E1C-6789CB9B1CAD}"/>
              </a:ext>
            </a:extLst>
          </p:cNvPr>
          <p:cNvSpPr/>
          <p:nvPr/>
        </p:nvSpPr>
        <p:spPr>
          <a:xfrm>
            <a:off x="1110065" y="2257425"/>
            <a:ext cx="2982256" cy="12763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067B6B-9D74-40EC-B51B-5670A3BD75CC}"/>
              </a:ext>
            </a:extLst>
          </p:cNvPr>
          <p:cNvSpPr txBox="1"/>
          <p:nvPr/>
        </p:nvSpPr>
        <p:spPr>
          <a:xfrm>
            <a:off x="7970972" y="1700220"/>
            <a:ext cx="47338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</a:t>
            </a:r>
            <a:endParaRPr lang="ko-KR" altLang="en-US" sz="180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EB23D1-4691-4640-ADB6-A717F678AF3E}"/>
              </a:ext>
            </a:extLst>
          </p:cNvPr>
          <p:cNvSpPr txBox="1"/>
          <p:nvPr/>
        </p:nvSpPr>
        <p:spPr>
          <a:xfrm>
            <a:off x="8444362" y="1700221"/>
            <a:ext cx="284035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주거지역 구독경제 모델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9ACA105-F96D-4F80-861A-96211EBCBFD8}"/>
              </a:ext>
            </a:extLst>
          </p:cNvPr>
          <p:cNvSpPr/>
          <p:nvPr/>
        </p:nvSpPr>
        <p:spPr>
          <a:xfrm>
            <a:off x="8207665" y="2257425"/>
            <a:ext cx="2982256" cy="12763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AEA8B0-8FF2-47AE-A298-66285A483209}"/>
              </a:ext>
            </a:extLst>
          </p:cNvPr>
          <p:cNvSpPr txBox="1"/>
          <p:nvPr/>
        </p:nvSpPr>
        <p:spPr>
          <a:xfrm>
            <a:off x="4368177" y="4854591"/>
            <a:ext cx="47338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</a:t>
            </a:r>
            <a:endParaRPr lang="ko-KR" altLang="en-US" sz="180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4DB961-20B1-4769-B566-2F5946876094}"/>
              </a:ext>
            </a:extLst>
          </p:cNvPr>
          <p:cNvSpPr txBox="1"/>
          <p:nvPr/>
        </p:nvSpPr>
        <p:spPr>
          <a:xfrm>
            <a:off x="4841567" y="4854592"/>
            <a:ext cx="284035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교통지역 구독경제 모델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B3E0ABC-C4C6-415B-97AE-B623D334421C}"/>
              </a:ext>
            </a:extLst>
          </p:cNvPr>
          <p:cNvSpPr/>
          <p:nvPr/>
        </p:nvSpPr>
        <p:spPr>
          <a:xfrm>
            <a:off x="4604870" y="5411796"/>
            <a:ext cx="2982256" cy="12763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6F3E3ACB-4FC3-4656-BCA3-836464A7FF8D}"/>
              </a:ext>
            </a:extLst>
          </p:cNvPr>
          <p:cNvSpPr txBox="1">
            <a:spLocks/>
          </p:cNvSpPr>
          <p:nvPr/>
        </p:nvSpPr>
        <p:spPr>
          <a:xfrm>
            <a:off x="184138" y="788771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비즈니스 모델 추천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412723F-F90E-43D0-8F0F-BF629B6D3B00}"/>
              </a:ext>
            </a:extLst>
          </p:cNvPr>
          <p:cNvSpPr/>
          <p:nvPr/>
        </p:nvSpPr>
        <p:spPr>
          <a:xfrm>
            <a:off x="1110064" y="2257424"/>
            <a:ext cx="3731501" cy="19754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52407D9-002E-4A3E-868E-F6427E2C5BD5}"/>
              </a:ext>
            </a:extLst>
          </p:cNvPr>
          <p:cNvSpPr/>
          <p:nvPr/>
        </p:nvSpPr>
        <p:spPr>
          <a:xfrm>
            <a:off x="7763524" y="2257424"/>
            <a:ext cx="3731485" cy="18383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6B712DA-BD62-47CA-AB96-B4A41520FBAD}"/>
              </a:ext>
            </a:extLst>
          </p:cNvPr>
          <p:cNvSpPr/>
          <p:nvPr/>
        </p:nvSpPr>
        <p:spPr>
          <a:xfrm>
            <a:off x="4136571" y="5195888"/>
            <a:ext cx="3731501" cy="163027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2DFB96E-6D6C-4156-8173-55B5C308B658}"/>
              </a:ext>
            </a:extLst>
          </p:cNvPr>
          <p:cNvSpPr/>
          <p:nvPr/>
        </p:nvSpPr>
        <p:spPr>
          <a:xfrm>
            <a:off x="4166452" y="5291992"/>
            <a:ext cx="3657367" cy="49155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71961D-6F18-4C38-AF68-029E564C4DB0}"/>
              </a:ext>
            </a:extLst>
          </p:cNvPr>
          <p:cNvSpPr txBox="1"/>
          <p:nvPr/>
        </p:nvSpPr>
        <p:spPr>
          <a:xfrm>
            <a:off x="4368178" y="5249752"/>
            <a:ext cx="33137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강서구에는 상품권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가전에</a:t>
            </a:r>
            <a:b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관한 구독경제를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b="1" dirty="0" err="1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균형있게</a:t>
            </a:r>
            <a:r>
              <a:rPr lang="ko-KR" altLang="en-US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실현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교통지역은 차량 또는 대중교통이 많이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사용되는 지역이다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어느 한 유형의 구독경제가 효과적이지는 않을 거라고 판단되어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균형있게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실현하는 것이 중요하다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7C8131A-7582-4E48-9323-BF4638294BE2}"/>
              </a:ext>
            </a:extLst>
          </p:cNvPr>
          <p:cNvSpPr/>
          <p:nvPr/>
        </p:nvSpPr>
        <p:spPr>
          <a:xfrm>
            <a:off x="1100439" y="2423608"/>
            <a:ext cx="3731501" cy="5648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4DD952-2694-4367-BB11-353695A5659F}"/>
              </a:ext>
            </a:extLst>
          </p:cNvPr>
          <p:cNvSpPr txBox="1"/>
          <p:nvPr/>
        </p:nvSpPr>
        <p:spPr>
          <a:xfrm>
            <a:off x="1293389" y="2416992"/>
            <a:ext cx="3418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영등포구에 가전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편의점을</a:t>
            </a:r>
            <a:br>
              <a:rPr lang="en-US" altLang="ko-KR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중심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구독경제 실현</a:t>
            </a:r>
            <a:br>
              <a:rPr lang="en-US" altLang="ko-KR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400" b="1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업무지구로 직장인의 유동인구비중이 높고 회사가 밀집한 지역이다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</a:t>
            </a:r>
            <a:r>
              <a:rPr lang="ko-KR" altLang="en-US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생필품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식품을 정기배송해주는 시스템이 인기가 있을 것이며 </a:t>
            </a:r>
            <a:r>
              <a:rPr lang="ko-KR" altLang="en-US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오피스에 필요한 가전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대여하는 시스템도 필요하다고 생각한다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6DC0E24-3745-4D41-A076-E9EE7A17AB79}"/>
              </a:ext>
            </a:extLst>
          </p:cNvPr>
          <p:cNvSpPr/>
          <p:nvPr/>
        </p:nvSpPr>
        <p:spPr>
          <a:xfrm>
            <a:off x="7763521" y="2482922"/>
            <a:ext cx="3731476" cy="5648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DDB3AB-17AD-4FA1-9D25-12798F28365C}"/>
              </a:ext>
            </a:extLst>
          </p:cNvPr>
          <p:cNvSpPr txBox="1"/>
          <p:nvPr/>
        </p:nvSpPr>
        <p:spPr>
          <a:xfrm>
            <a:off x="7868072" y="2495346"/>
            <a:ext cx="35090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구로구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금천구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도봉구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노원구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중랑구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강동구</a:t>
            </a:r>
            <a:r>
              <a:rPr lang="ko-KR" altLang="en-US" sz="1400" dirty="0"/>
              <a:t>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</a:t>
            </a:r>
            <a:r>
              <a:rPr lang="ko-KR" altLang="en-US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상품권과 편의점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중심 구독경제 실현</a:t>
            </a:r>
            <a:b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주거공간이 많은 지역이기에 </a:t>
            </a:r>
            <a:r>
              <a:rPr lang="ko-KR" altLang="en-US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식품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생필품을 정기배송해주는 시스템이 적절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하며 소비를 촉진시킬 수 있는 </a:t>
            </a:r>
            <a:r>
              <a:rPr lang="ko-KR" altLang="en-US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상품권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구독경제에 포함하면 효과적일 것으로 예상한다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752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F9CDA6C-D34C-4324-9F99-102838629B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63465" y="2046976"/>
            <a:ext cx="2417012" cy="2049840"/>
          </a:xfrm>
          <a:prstGeom prst="bentConnector3">
            <a:avLst/>
          </a:prstGeom>
          <a:ln w="63500" cmpd="sng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A68CD2A-1828-4C54-8BB0-30394FE6774B}"/>
              </a:ext>
            </a:extLst>
          </p:cNvPr>
          <p:cNvCxnSpPr>
            <a:cxnSpLocks/>
          </p:cNvCxnSpPr>
          <p:nvPr/>
        </p:nvCxnSpPr>
        <p:spPr>
          <a:xfrm rot="10800000">
            <a:off x="5763465" y="4096826"/>
            <a:ext cx="2417012" cy="2054596"/>
          </a:xfrm>
          <a:prstGeom prst="bentConnector3">
            <a:avLst/>
          </a:prstGeom>
          <a:ln w="63500" cmpd="sng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55A3CA-AC53-412E-BBBD-EAA2F2E84E7C}"/>
              </a:ext>
            </a:extLst>
          </p:cNvPr>
          <p:cNvCxnSpPr>
            <a:cxnSpLocks/>
          </p:cNvCxnSpPr>
          <p:nvPr/>
        </p:nvCxnSpPr>
        <p:spPr>
          <a:xfrm flipH="1">
            <a:off x="5763463" y="4096823"/>
            <a:ext cx="2500833" cy="0"/>
          </a:xfrm>
          <a:prstGeom prst="line">
            <a:avLst/>
          </a:prstGeom>
          <a:ln w="63500" cmpd="sng">
            <a:solidFill>
              <a:schemeClr val="accent5">
                <a:lumMod val="40000"/>
                <a:lumOff val="60000"/>
              </a:schemeClr>
            </a:solidFill>
            <a:prstDash val="solid"/>
            <a:round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09CC60-E4BC-4E98-9A8A-DFB3F490129C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1D28FF-F9B3-4B0E-B659-A858F4395CE9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FADDED-D337-4B79-ACBC-6473F3D45010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9A0E35-9234-440C-87CB-DC42ADC1AB61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19D76E-EF3F-4CB7-85A1-E98B616612C8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675CAA-B923-4A0D-9BA6-92790F3D4C31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52E508-1728-44B9-A53E-68C6933CC0B7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2800" spc="-180" dirty="0" err="1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활용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92E7B6-34E4-4955-B54B-480F6AF5F657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28F1B0C-F148-4C6C-ACB6-D8F0FCBC68B2}"/>
              </a:ext>
            </a:extLst>
          </p:cNvPr>
          <p:cNvSpPr/>
          <p:nvPr/>
        </p:nvSpPr>
        <p:spPr>
          <a:xfrm>
            <a:off x="8252460" y="1422336"/>
            <a:ext cx="3825615" cy="136630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직각 삼각형 63">
            <a:extLst>
              <a:ext uri="{FF2B5EF4-FFF2-40B4-BE49-F238E27FC236}">
                <a16:creationId xmlns:a16="http://schemas.microsoft.com/office/drawing/2014/main" id="{EDBDEC71-F5B6-435E-8D5D-2AB279DD12E4}"/>
              </a:ext>
            </a:extLst>
          </p:cNvPr>
          <p:cNvSpPr/>
          <p:nvPr/>
        </p:nvSpPr>
        <p:spPr>
          <a:xfrm flipV="1">
            <a:off x="8546537" y="1469025"/>
            <a:ext cx="152400" cy="151200"/>
          </a:xfrm>
          <a:prstGeom prst="rtTriangle">
            <a:avLst/>
          </a:prstGeom>
          <a:solidFill>
            <a:srgbClr val="1F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3B1EEA5-4D74-44C3-B54A-C046C378D61B}"/>
              </a:ext>
            </a:extLst>
          </p:cNvPr>
          <p:cNvSpPr/>
          <p:nvPr/>
        </p:nvSpPr>
        <p:spPr>
          <a:xfrm>
            <a:off x="8252460" y="3414063"/>
            <a:ext cx="3825615" cy="136630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E245710A-4B2A-4D51-8E48-A9CB389E826E}"/>
              </a:ext>
            </a:extLst>
          </p:cNvPr>
          <p:cNvSpPr/>
          <p:nvPr/>
        </p:nvSpPr>
        <p:spPr>
          <a:xfrm>
            <a:off x="8252460" y="5365741"/>
            <a:ext cx="3825615" cy="136630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3AB0E1-F272-4DA7-A445-D94A38652B56}"/>
              </a:ext>
            </a:extLst>
          </p:cNvPr>
          <p:cNvSpPr txBox="1"/>
          <p:nvPr/>
        </p:nvSpPr>
        <p:spPr>
          <a:xfrm>
            <a:off x="8608436" y="1462925"/>
            <a:ext cx="41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업무지역</a:t>
            </a:r>
            <a:endParaRPr lang="en-US" altLang="ko-KR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직각 삼각형 68">
            <a:extLst>
              <a:ext uri="{FF2B5EF4-FFF2-40B4-BE49-F238E27FC236}">
                <a16:creationId xmlns:a16="http://schemas.microsoft.com/office/drawing/2014/main" id="{78401159-15FB-4CA3-A6F4-355C80D0532F}"/>
              </a:ext>
            </a:extLst>
          </p:cNvPr>
          <p:cNvSpPr/>
          <p:nvPr/>
        </p:nvSpPr>
        <p:spPr>
          <a:xfrm flipV="1">
            <a:off x="8546537" y="3480466"/>
            <a:ext cx="152400" cy="151200"/>
          </a:xfrm>
          <a:prstGeom prst="rtTriangle">
            <a:avLst/>
          </a:prstGeom>
          <a:solidFill>
            <a:srgbClr val="1F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72888D-0935-4A9D-B31F-D742C3831F2A}"/>
              </a:ext>
            </a:extLst>
          </p:cNvPr>
          <p:cNvSpPr txBox="1"/>
          <p:nvPr/>
        </p:nvSpPr>
        <p:spPr>
          <a:xfrm>
            <a:off x="8608436" y="3474366"/>
            <a:ext cx="41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주거지역</a:t>
            </a:r>
            <a:endParaRPr lang="en-US" altLang="ko-KR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직각 삼각형 70">
            <a:extLst>
              <a:ext uri="{FF2B5EF4-FFF2-40B4-BE49-F238E27FC236}">
                <a16:creationId xmlns:a16="http://schemas.microsoft.com/office/drawing/2014/main" id="{D8ED151C-1FC7-4E45-9A9B-334CFFF42863}"/>
              </a:ext>
            </a:extLst>
          </p:cNvPr>
          <p:cNvSpPr/>
          <p:nvPr/>
        </p:nvSpPr>
        <p:spPr>
          <a:xfrm flipV="1">
            <a:off x="8546537" y="5441764"/>
            <a:ext cx="152400" cy="151200"/>
          </a:xfrm>
          <a:prstGeom prst="rtTriangle">
            <a:avLst/>
          </a:prstGeom>
          <a:solidFill>
            <a:srgbClr val="1F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782B0E-BBAD-4407-8FF1-F3A99D847ACC}"/>
              </a:ext>
            </a:extLst>
          </p:cNvPr>
          <p:cNvSpPr txBox="1"/>
          <p:nvPr/>
        </p:nvSpPr>
        <p:spPr>
          <a:xfrm>
            <a:off x="8608436" y="5435664"/>
            <a:ext cx="41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교통지역</a:t>
            </a:r>
            <a:endParaRPr lang="en-US" altLang="ko-KR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0D02F8-0436-44DA-87FD-E7649B6E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0" y="1832257"/>
            <a:ext cx="6101230" cy="459169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BF84CF-4EB7-46A1-B399-38E55F933FE9}"/>
              </a:ext>
            </a:extLst>
          </p:cNvPr>
          <p:cNvSpPr txBox="1"/>
          <p:nvPr/>
        </p:nvSpPr>
        <p:spPr>
          <a:xfrm>
            <a:off x="3755041" y="2323586"/>
            <a:ext cx="702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도봉구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8262D8-6979-4B16-95F5-0047D108A569}"/>
              </a:ext>
            </a:extLst>
          </p:cNvPr>
          <p:cNvSpPr txBox="1"/>
          <p:nvPr/>
        </p:nvSpPr>
        <p:spPr>
          <a:xfrm>
            <a:off x="4589928" y="3441166"/>
            <a:ext cx="702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중랑구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0DBC0F-A8A4-4584-9531-F39871B3523E}"/>
              </a:ext>
            </a:extLst>
          </p:cNvPr>
          <p:cNvSpPr txBox="1"/>
          <p:nvPr/>
        </p:nvSpPr>
        <p:spPr>
          <a:xfrm>
            <a:off x="3471269" y="5277699"/>
            <a:ext cx="702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서초구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9FF18A-2069-4A69-A666-4E32DE817EF3}"/>
              </a:ext>
            </a:extLst>
          </p:cNvPr>
          <p:cNvSpPr txBox="1"/>
          <p:nvPr/>
        </p:nvSpPr>
        <p:spPr>
          <a:xfrm>
            <a:off x="2870338" y="3525166"/>
            <a:ext cx="702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종로구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152FCE-3E1E-447A-A1DF-4D3E072BF228}"/>
              </a:ext>
            </a:extLst>
          </p:cNvPr>
          <p:cNvSpPr txBox="1"/>
          <p:nvPr/>
        </p:nvSpPr>
        <p:spPr>
          <a:xfrm>
            <a:off x="3002309" y="4446277"/>
            <a:ext cx="702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용산구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1369C1-183F-4079-BBC3-1F0DCB6CDA51}"/>
              </a:ext>
            </a:extLst>
          </p:cNvPr>
          <p:cNvSpPr txBox="1"/>
          <p:nvPr/>
        </p:nvSpPr>
        <p:spPr>
          <a:xfrm>
            <a:off x="838200" y="4033918"/>
            <a:ext cx="840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강서구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DDEDBF-758F-47D0-B341-09E0809754B1}"/>
              </a:ext>
            </a:extLst>
          </p:cNvPr>
          <p:cNvSpPr txBox="1"/>
          <p:nvPr/>
        </p:nvSpPr>
        <p:spPr>
          <a:xfrm>
            <a:off x="8519191" y="2269725"/>
            <a:ext cx="4181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종로구</a:t>
            </a:r>
            <a:r>
              <a:rPr lang="en-US" altLang="ko-KR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용산구가 해당</a:t>
            </a:r>
            <a:endParaRPr lang="en-US" altLang="ko-KR" sz="1600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374480-D398-41CF-B047-FAF37358944B}"/>
              </a:ext>
            </a:extLst>
          </p:cNvPr>
          <p:cNvSpPr txBox="1"/>
          <p:nvPr/>
        </p:nvSpPr>
        <p:spPr>
          <a:xfrm>
            <a:off x="8622737" y="4187396"/>
            <a:ext cx="4181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서초구</a:t>
            </a:r>
            <a:r>
              <a:rPr lang="en-US" altLang="ko-KR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중랑구</a:t>
            </a:r>
            <a:r>
              <a:rPr lang="en-US" altLang="ko-KR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도봉구가 해당</a:t>
            </a:r>
            <a:endParaRPr lang="en-US" altLang="ko-KR" sz="1600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250843-26F3-4261-AF70-B9D86B55B7B2}"/>
              </a:ext>
            </a:extLst>
          </p:cNvPr>
          <p:cNvSpPr txBox="1"/>
          <p:nvPr/>
        </p:nvSpPr>
        <p:spPr>
          <a:xfrm>
            <a:off x="8608436" y="6151423"/>
            <a:ext cx="4181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강서구가 해당</a:t>
            </a:r>
            <a:endParaRPr lang="en-US" altLang="ko-KR" sz="1600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D40EA2-9155-4A4C-84D3-8CB0A6B8BF81}"/>
              </a:ext>
            </a:extLst>
          </p:cNvPr>
          <p:cNvSpPr txBox="1"/>
          <p:nvPr/>
        </p:nvSpPr>
        <p:spPr>
          <a:xfrm>
            <a:off x="8546537" y="1868178"/>
            <a:ext cx="418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회사가 많고 직장인의 유동인구가 높은 지역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35E37E-E199-496D-AC08-B937E584254B}"/>
              </a:ext>
            </a:extLst>
          </p:cNvPr>
          <p:cNvSpPr txBox="1"/>
          <p:nvPr/>
        </p:nvSpPr>
        <p:spPr>
          <a:xfrm>
            <a:off x="8546537" y="3861658"/>
            <a:ext cx="418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아파트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빌라 등 주거공간이 많은 지역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C65D03-0FA9-4295-9776-B0FA2B59E725}"/>
              </a:ext>
            </a:extLst>
          </p:cNvPr>
          <p:cNvSpPr txBox="1"/>
          <p:nvPr/>
        </p:nvSpPr>
        <p:spPr>
          <a:xfrm>
            <a:off x="8617413" y="5824321"/>
            <a:ext cx="418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교통량이 높은 지역을 의미한다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0EBBC8E2-15BF-4FAB-9EF6-65D1378D8B1A}"/>
              </a:ext>
            </a:extLst>
          </p:cNvPr>
          <p:cNvSpPr txBox="1">
            <a:spLocks/>
          </p:cNvSpPr>
          <p:nvPr/>
        </p:nvSpPr>
        <p:spPr>
          <a:xfrm>
            <a:off x="184138" y="788771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 세분화</a:t>
            </a:r>
          </a:p>
        </p:txBody>
      </p:sp>
    </p:spTree>
    <p:extLst>
      <p:ext uri="{BB962C8B-B14F-4D97-AF65-F5344CB8AC3E}">
        <p14:creationId xmlns:p14="http://schemas.microsoft.com/office/powerpoint/2010/main" val="3409838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09CC60-E4BC-4E98-9A8A-DFB3F490129C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1D28FF-F9B3-4B0E-B659-A858F4395CE9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FADDED-D337-4B79-ACBC-6473F3D45010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9A0E35-9234-440C-87CB-DC42ADC1AB61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19D76E-EF3F-4CB7-85A1-E98B616612C8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675CAA-B923-4A0D-9BA6-92790F3D4C31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52E508-1728-44B9-A53E-68C6933CC0B7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2800" spc="-180" dirty="0" err="1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활용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92E7B6-34E4-4955-B54B-480F6AF5F657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66B4BA-B6BF-427D-97A3-048062E5D12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096000" y="622301"/>
            <a:ext cx="1" cy="2911474"/>
          </a:xfrm>
          <a:prstGeom prst="line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원호 33">
            <a:extLst>
              <a:ext uri="{FF2B5EF4-FFF2-40B4-BE49-F238E27FC236}">
                <a16:creationId xmlns:a16="http://schemas.microsoft.com/office/drawing/2014/main" id="{2DC80454-1239-417C-877F-EF163748DBD0}"/>
              </a:ext>
            </a:extLst>
          </p:cNvPr>
          <p:cNvSpPr/>
          <p:nvPr/>
        </p:nvSpPr>
        <p:spPr>
          <a:xfrm rot="5400000">
            <a:off x="-1690670" y="-2381230"/>
            <a:ext cx="3743326" cy="11830010"/>
          </a:xfrm>
          <a:prstGeom prst="arc">
            <a:avLst>
              <a:gd name="adj1" fmla="val 16200000"/>
              <a:gd name="adj2" fmla="val 337443"/>
            </a:avLst>
          </a:prstGeom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4D5BC3B9-5F61-4D15-9A45-DFB000C40D9E}"/>
              </a:ext>
            </a:extLst>
          </p:cNvPr>
          <p:cNvSpPr/>
          <p:nvPr/>
        </p:nvSpPr>
        <p:spPr>
          <a:xfrm rot="16200000" flipH="1">
            <a:off x="10139341" y="-2381229"/>
            <a:ext cx="3743326" cy="11830011"/>
          </a:xfrm>
          <a:prstGeom prst="arc">
            <a:avLst>
              <a:gd name="adj1" fmla="val 16200000"/>
              <a:gd name="adj2" fmla="val 337443"/>
            </a:avLst>
          </a:prstGeom>
          <a:ln w="1270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101E76-21EF-433C-B1BC-E0A8B33507C9}"/>
              </a:ext>
            </a:extLst>
          </p:cNvPr>
          <p:cNvSpPr txBox="1"/>
          <p:nvPr/>
        </p:nvSpPr>
        <p:spPr>
          <a:xfrm>
            <a:off x="1246307" y="1716270"/>
            <a:ext cx="47338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</a:t>
            </a:r>
            <a:endParaRPr lang="ko-KR" altLang="en-US" sz="180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F40225-0EED-4380-A9D8-744B529808F0}"/>
              </a:ext>
            </a:extLst>
          </p:cNvPr>
          <p:cNvSpPr txBox="1"/>
          <p:nvPr/>
        </p:nvSpPr>
        <p:spPr>
          <a:xfrm>
            <a:off x="1719696" y="1716271"/>
            <a:ext cx="302141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업무지역 드라이브 </a:t>
            </a:r>
            <a:r>
              <a:rPr lang="ko-KR" altLang="en-US" sz="180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80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E44DCA6-C4C1-4065-8E1C-6789CB9B1CAD}"/>
              </a:ext>
            </a:extLst>
          </p:cNvPr>
          <p:cNvSpPr/>
          <p:nvPr/>
        </p:nvSpPr>
        <p:spPr>
          <a:xfrm>
            <a:off x="1110064" y="2257424"/>
            <a:ext cx="3731501" cy="19754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067B6B-9D74-40EC-B51B-5670A3BD75CC}"/>
              </a:ext>
            </a:extLst>
          </p:cNvPr>
          <p:cNvSpPr txBox="1"/>
          <p:nvPr/>
        </p:nvSpPr>
        <p:spPr>
          <a:xfrm>
            <a:off x="7970972" y="1700220"/>
            <a:ext cx="47338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</a:t>
            </a:r>
            <a:endParaRPr lang="ko-KR" altLang="en-US" sz="180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EB23D1-4691-4640-ADB6-A717F678AF3E}"/>
              </a:ext>
            </a:extLst>
          </p:cNvPr>
          <p:cNvSpPr txBox="1"/>
          <p:nvPr/>
        </p:nvSpPr>
        <p:spPr>
          <a:xfrm>
            <a:off x="8444361" y="1700221"/>
            <a:ext cx="327138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주거지역 드라이브 </a:t>
            </a:r>
            <a:r>
              <a:rPr lang="ko-KR" altLang="en-US" sz="180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80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9ACA105-F96D-4F80-861A-96211EBCBFD8}"/>
              </a:ext>
            </a:extLst>
          </p:cNvPr>
          <p:cNvSpPr/>
          <p:nvPr/>
        </p:nvSpPr>
        <p:spPr>
          <a:xfrm>
            <a:off x="7913043" y="2257424"/>
            <a:ext cx="3276878" cy="18383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AEA8B0-8FF2-47AE-A298-66285A483209}"/>
              </a:ext>
            </a:extLst>
          </p:cNvPr>
          <p:cNvSpPr txBox="1"/>
          <p:nvPr/>
        </p:nvSpPr>
        <p:spPr>
          <a:xfrm>
            <a:off x="4368175" y="4826426"/>
            <a:ext cx="47338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</a:t>
            </a:r>
            <a:endParaRPr lang="ko-KR" altLang="en-US" sz="180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4DB961-20B1-4769-B566-2F5946876094}"/>
              </a:ext>
            </a:extLst>
          </p:cNvPr>
          <p:cNvSpPr txBox="1"/>
          <p:nvPr/>
        </p:nvSpPr>
        <p:spPr>
          <a:xfrm>
            <a:off x="4841565" y="4826427"/>
            <a:ext cx="284035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교통지역 드라이브 </a:t>
            </a:r>
            <a:r>
              <a:rPr lang="ko-KR" altLang="en-US" sz="180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80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B3E0ABC-C4C6-415B-97AE-B623D334421C}"/>
              </a:ext>
            </a:extLst>
          </p:cNvPr>
          <p:cNvSpPr/>
          <p:nvPr/>
        </p:nvSpPr>
        <p:spPr>
          <a:xfrm>
            <a:off x="4136571" y="5262160"/>
            <a:ext cx="3731501" cy="15958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923F6BB-8814-42E0-B68E-9B0E875836AB}"/>
              </a:ext>
            </a:extLst>
          </p:cNvPr>
          <p:cNvSpPr/>
          <p:nvPr/>
        </p:nvSpPr>
        <p:spPr>
          <a:xfrm>
            <a:off x="4166452" y="5323773"/>
            <a:ext cx="3657367" cy="45977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5B914E2-C70C-46B6-A035-D782FFFB1A7A}"/>
              </a:ext>
            </a:extLst>
          </p:cNvPr>
          <p:cNvSpPr txBox="1">
            <a:spLocks/>
          </p:cNvSpPr>
          <p:nvPr/>
        </p:nvSpPr>
        <p:spPr>
          <a:xfrm>
            <a:off x="184138" y="788771"/>
            <a:ext cx="6562654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비즈니스 모델 추천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423A5D1-38CC-4539-A35F-3D545AFE7356}"/>
              </a:ext>
            </a:extLst>
          </p:cNvPr>
          <p:cNvSpPr/>
          <p:nvPr/>
        </p:nvSpPr>
        <p:spPr>
          <a:xfrm>
            <a:off x="7899475" y="2495345"/>
            <a:ext cx="3276871" cy="5648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3C10A-6E9C-407F-827D-AD3B7A1C48AE}"/>
              </a:ext>
            </a:extLst>
          </p:cNvPr>
          <p:cNvSpPr txBox="1"/>
          <p:nvPr/>
        </p:nvSpPr>
        <p:spPr>
          <a:xfrm>
            <a:off x="7899478" y="2495346"/>
            <a:ext cx="32904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서초구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중랑구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도봉구내 </a:t>
            </a:r>
            <a:r>
              <a:rPr lang="ko-KR" altLang="en-US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대형마트</a:t>
            </a:r>
            <a:r>
              <a:rPr lang="en-US" altLang="ko-KR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</a:t>
            </a:r>
            <a:b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드라이브 </a:t>
            </a:r>
            <a:r>
              <a:rPr lang="ko-KR" altLang="en-US" sz="14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운영 확대</a:t>
            </a:r>
            <a:br>
              <a:rPr lang="en-US" altLang="ko-KR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400" b="1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주거공간이 많은 지역이기에 </a:t>
            </a:r>
            <a:r>
              <a:rPr lang="ko-KR" altLang="en-US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대형마트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활성화와 편의점 드라이브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스루가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가장 효과적인 접근이라고 생각한다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EFE2A7-9295-4456-B611-B0363B640543}"/>
              </a:ext>
            </a:extLst>
          </p:cNvPr>
          <p:cNvSpPr txBox="1"/>
          <p:nvPr/>
        </p:nvSpPr>
        <p:spPr>
          <a:xfrm>
            <a:off x="4428471" y="5291992"/>
            <a:ext cx="33137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강서구에는 </a:t>
            </a:r>
            <a:r>
              <a:rPr lang="ko-KR" altLang="en-US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음료와 편의점 </a:t>
            </a:r>
            <a:br>
              <a:rPr lang="en-US" altLang="ko-KR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드라이브스루를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적용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교통지역은 유동인구보다는 차량 또는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대중교통이 많이 운행되는 지역이다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</a:t>
            </a:r>
            <a:r>
              <a:rPr lang="ko-KR" altLang="en-US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음료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또는 </a:t>
            </a:r>
            <a:r>
              <a:rPr lang="ko-KR" altLang="en-US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이용할만한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고객들이 많기 때문에 이 부분에 집중한 드라이브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스루가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운영되어야 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9FE5C0D-8525-478E-92A3-C9155D83A52B}"/>
              </a:ext>
            </a:extLst>
          </p:cNvPr>
          <p:cNvSpPr/>
          <p:nvPr/>
        </p:nvSpPr>
        <p:spPr>
          <a:xfrm>
            <a:off x="1100439" y="2423608"/>
            <a:ext cx="3731501" cy="5648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401A20-09A6-46FD-8E35-732DCDC0A758}"/>
              </a:ext>
            </a:extLst>
          </p:cNvPr>
          <p:cNvSpPr txBox="1"/>
          <p:nvPr/>
        </p:nvSpPr>
        <p:spPr>
          <a:xfrm>
            <a:off x="1293389" y="2416992"/>
            <a:ext cx="3418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종로구</a:t>
            </a:r>
            <a: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용산구에 </a:t>
            </a:r>
            <a:r>
              <a:rPr lang="ko-KR" altLang="en-US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음료 부문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br>
              <a:rPr lang="en-US" altLang="ko-KR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중심으로 드라이브 </a:t>
            </a:r>
            <a:r>
              <a:rPr lang="ko-KR" altLang="en-US" sz="14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확장</a:t>
            </a:r>
            <a:br>
              <a:rPr lang="en-US" altLang="ko-KR" sz="14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400" b="1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업무지구로 직장인의 유동인구비중이 높은 지역이다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기존에는 패스트푸드점 위주로 운영되었지만 </a:t>
            </a:r>
            <a:r>
              <a:rPr lang="ko-KR" altLang="en-US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음식</a:t>
            </a:r>
            <a:r>
              <a:rPr lang="en-US" altLang="ko-KR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음료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수요는 항상 존재하므로 이를 중심으로 드라이브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스루를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도입해야 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노량진의 회 드라이브 </a:t>
            </a:r>
            <a:r>
              <a:rPr lang="ko-KR" altLang="en-US" sz="1400" u="sng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스루를</a:t>
            </a:r>
            <a:r>
              <a:rPr lang="ko-KR" altLang="en-US" sz="1400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벤치마킹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132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F2EF21-494C-48F7-AAAB-8A9D0EF9682D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9DB319-B76F-4C3D-B2FD-1E8C99C0C6D2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CD1A27-BEF9-4A6F-B8E2-6633C807EA90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0A8D12-4F80-4BAF-993D-F0B5262AB616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F99EA5-85B2-4331-B11E-853E5E507FFC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45BD07-394B-451D-B6A9-BE515CC894C5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 효과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211E89-A6E8-4CC2-920E-C5F6A0637594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27EAAF-9FCE-460C-B630-935A6EC3EBDE}"/>
              </a:ext>
            </a:extLst>
          </p:cNvPr>
          <p:cNvSpPr txBox="1"/>
          <p:nvPr/>
        </p:nvSpPr>
        <p:spPr>
          <a:xfrm>
            <a:off x="3996662" y="1719726"/>
            <a:ext cx="7670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구독경제와 드라이브 </a:t>
            </a:r>
            <a:r>
              <a:rPr lang="ko-KR" altLang="en-US" sz="24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스루의</a:t>
            </a: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변화 분석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3A1396-908E-480A-8AFB-141631C75F7A}"/>
              </a:ext>
            </a:extLst>
          </p:cNvPr>
          <p:cNvSpPr txBox="1"/>
          <p:nvPr/>
        </p:nvSpPr>
        <p:spPr>
          <a:xfrm>
            <a:off x="4134419" y="4277710"/>
            <a:ext cx="6997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분석을 통해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언택트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 트렌드를 분석할 수 있었고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이를 가장 잘 활용할 수 있는 지역을 탐색할 수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 해당 지역의 소비 패턴을 분석하여 고객들의 숨은 니즈를 만족시키고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효과적인 비즈니스 모델을 추천할 수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8B437-93F2-45DB-A956-122182C08B7A}"/>
              </a:ext>
            </a:extLst>
          </p:cNvPr>
          <p:cNvSpPr txBox="1"/>
          <p:nvPr/>
        </p:nvSpPr>
        <p:spPr>
          <a:xfrm>
            <a:off x="3996660" y="3816045"/>
            <a:ext cx="883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지역적 특성 분석과 적합한 서비스 제안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6" name="Picture 2" descr="진화하는 구독서비스 '구독 경제' 공유경제 컬래버레이션!">
            <a:extLst>
              <a:ext uri="{FF2B5EF4-FFF2-40B4-BE49-F238E27FC236}">
                <a16:creationId xmlns:a16="http://schemas.microsoft.com/office/drawing/2014/main" id="{2B3D7B1D-3659-44F2-B6ED-46E405FA5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60" y="1798767"/>
            <a:ext cx="2508917" cy="17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요즘은 드라이브스루가 대세! 드라이브스루 어디까지 해봤니?'ᴗ'">
            <a:extLst>
              <a:ext uri="{FF2B5EF4-FFF2-40B4-BE49-F238E27FC236}">
                <a16:creationId xmlns:a16="http://schemas.microsoft.com/office/drawing/2014/main" id="{69ED6064-3E67-48DD-B024-E708CF7F8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60" y="3739647"/>
            <a:ext cx="2508917" cy="17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5485B8-4D21-481E-9132-7A176AA28861}"/>
              </a:ext>
            </a:extLst>
          </p:cNvPr>
          <p:cNvSpPr txBox="1"/>
          <p:nvPr/>
        </p:nvSpPr>
        <p:spPr>
          <a:xfrm>
            <a:off x="4134420" y="2292956"/>
            <a:ext cx="69971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뉴노멀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트렌드의 핵심 산업인 구독경제와 드라이브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산업의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동향을 파악해볼 수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 구독경제와 드라이브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스루의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변화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대형마트 등으로</a:t>
            </a:r>
            <a:b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재해석되는 과정까지 분석해볼 수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420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FF757-049C-4773-A48F-00231CA3BDBD}"/>
              </a:ext>
            </a:extLst>
          </p:cNvPr>
          <p:cNvSpPr txBox="1"/>
          <p:nvPr/>
        </p:nvSpPr>
        <p:spPr>
          <a:xfrm>
            <a:off x="7764996" y="771628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Light" panose="020B0600000101010101" pitchFamily="50" charset="-127"/>
                <a:ea typeface="Black Han Sans" pitchFamily="2" charset="-127"/>
              </a:rPr>
              <a:t>등장배경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63F61C-1684-4CD9-9A6C-9FDD2A06FAF9}"/>
              </a:ext>
            </a:extLst>
          </p:cNvPr>
          <p:cNvSpPr/>
          <p:nvPr/>
        </p:nvSpPr>
        <p:spPr>
          <a:xfrm>
            <a:off x="-2" y="1272619"/>
            <a:ext cx="12204228" cy="49617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B9C114-CD3C-4336-A327-E7A487C40110}"/>
              </a:ext>
            </a:extLst>
          </p:cNvPr>
          <p:cNvSpPr txBox="1"/>
          <p:nvPr/>
        </p:nvSpPr>
        <p:spPr>
          <a:xfrm>
            <a:off x="1309500" y="2923222"/>
            <a:ext cx="10788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아시아경제</a:t>
            </a:r>
            <a:r>
              <a:rPr lang="en-US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이승진 기자</a:t>
            </a:r>
            <a:r>
              <a:rPr lang="en-US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(2020). </a:t>
            </a:r>
            <a:r>
              <a:rPr lang="ko-KR" altLang="en-US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호텔 명정 음식까지</a:t>
            </a:r>
            <a:r>
              <a:rPr lang="en-US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…</a:t>
            </a:r>
            <a:r>
              <a:rPr lang="ko-KR" altLang="en-US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코로나에 </a:t>
            </a:r>
            <a:r>
              <a:rPr lang="ko-KR" altLang="en-US" sz="18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대세된</a:t>
            </a:r>
            <a:r>
              <a:rPr lang="ko-KR" altLang="en-US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드라이브 </a:t>
            </a:r>
            <a:r>
              <a:rPr lang="ko-KR" altLang="en-US" sz="18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스루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’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hlinkClick r:id="rId3"/>
              </a:rPr>
              <a:t>https://view.asiae.co.kr/article/2020091810331388951</a:t>
            </a:r>
            <a:endParaRPr lang="en-US" altLang="ko-KR" sz="18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ADDC36-7958-4468-8ADA-FFE1ADEA5523}"/>
              </a:ext>
            </a:extLst>
          </p:cNvPr>
          <p:cNvSpPr txBox="1"/>
          <p:nvPr/>
        </p:nvSpPr>
        <p:spPr>
          <a:xfrm>
            <a:off x="1329047" y="3912662"/>
            <a:ext cx="9775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걱정 없는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5G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폰 개통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 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갤노트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수령</a:t>
            </a:r>
            <a:b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</a:br>
            <a:r>
              <a:rPr lang="en-US" altLang="ko-KR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https://biz.chosun.com/site/data/html_dir/2020/08/13/2020081300541.html?utm_source=naver&amp;utm_medium=original&amp;utm_campaign=biz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i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F7B66B-480A-4FC0-8350-ED21FC37864D}"/>
              </a:ext>
            </a:extLst>
          </p:cNvPr>
          <p:cNvSpPr txBox="1"/>
          <p:nvPr/>
        </p:nvSpPr>
        <p:spPr>
          <a:xfrm>
            <a:off x="1329047" y="5212002"/>
            <a:ext cx="9775893" cy="106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경희대학교 대학원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(2020).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서비스편의성이 지각된 가치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고객만족 및 지속이용의도에 미치는 영향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P16~17, P42~, P66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A5DF0-DD48-472F-A134-3CCD527E5A91}"/>
              </a:ext>
            </a:extLst>
          </p:cNvPr>
          <p:cNvSpPr txBox="1"/>
          <p:nvPr/>
        </p:nvSpPr>
        <p:spPr>
          <a:xfrm>
            <a:off x="1329047" y="1856506"/>
            <a:ext cx="7242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매일경제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김태성 기자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(2020).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롯데마트 새벽배송 물량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배 늘린다</a:t>
            </a:r>
            <a:b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hlinkClick r:id="rId5"/>
              </a:rPr>
              <a:t>https://www.mk.co.kr/news/business/view/2020/10/1110315/</a:t>
            </a:r>
            <a:endParaRPr lang="en-US" altLang="ko-KR" sz="18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51BCF0-9F68-4604-9AAE-69215C92368A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 문헌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077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B5EA617-3CB4-4298-B276-B9A56B0A5782}"/>
              </a:ext>
            </a:extLst>
          </p:cNvPr>
          <p:cNvSpPr txBox="1"/>
          <p:nvPr/>
        </p:nvSpPr>
        <p:spPr>
          <a:xfrm>
            <a:off x="4428673" y="2758577"/>
            <a:ext cx="4827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C684F4-B83E-4F89-B86B-746C2FE34097}"/>
              </a:ext>
            </a:extLst>
          </p:cNvPr>
          <p:cNvSpPr/>
          <p:nvPr/>
        </p:nvSpPr>
        <p:spPr>
          <a:xfrm>
            <a:off x="471340" y="433632"/>
            <a:ext cx="11378153" cy="5938887"/>
          </a:xfrm>
          <a:prstGeom prst="roundRect">
            <a:avLst/>
          </a:prstGeom>
          <a:noFill/>
          <a:ln w="1016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68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E2EACA7-30D3-49F4-A65A-F71D1D95515D}"/>
              </a:ext>
            </a:extLst>
          </p:cNvPr>
          <p:cNvSpPr/>
          <p:nvPr/>
        </p:nvSpPr>
        <p:spPr>
          <a:xfrm>
            <a:off x="7041406" y="4538261"/>
            <a:ext cx="4493337" cy="100406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2295C1-39D4-470C-AA42-82838D79806E}"/>
              </a:ext>
            </a:extLst>
          </p:cNvPr>
          <p:cNvSpPr/>
          <p:nvPr/>
        </p:nvSpPr>
        <p:spPr>
          <a:xfrm>
            <a:off x="494978" y="4539768"/>
            <a:ext cx="4493337" cy="100406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 동향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7642" y="771628"/>
            <a:ext cx="1745308" cy="297581"/>
          </a:xfrm>
          <a:prstGeom prst="roundRect">
            <a:avLst>
              <a:gd name="adj" fmla="val 0"/>
            </a:avLst>
          </a:prstGeom>
          <a:noFill/>
        </p:spPr>
        <p:txBody>
          <a:bodyPr wrap="square" lIns="129600" rIns="129600" rtlCol="0" anchor="ctr">
            <a:noAutofit/>
          </a:bodyPr>
          <a:lstStyle/>
          <a:p>
            <a:pPr algn="ctr"/>
            <a:r>
              <a:rPr lang="en-US" altLang="ko-KR" sz="1680" spc="36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PPT</a:t>
            </a:r>
            <a:r>
              <a:rPr lang="ko-KR" altLang="en-US" sz="1680" spc="36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완성하기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728DE11-1067-471E-B813-5275383E14A6}"/>
              </a:ext>
            </a:extLst>
          </p:cNvPr>
          <p:cNvSpPr txBox="1">
            <a:spLocks/>
          </p:cNvSpPr>
          <p:nvPr/>
        </p:nvSpPr>
        <p:spPr>
          <a:xfrm>
            <a:off x="233110" y="812137"/>
            <a:ext cx="10515600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사태로 인한 경제 악화와 </a:t>
            </a:r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언택트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 활성화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8E5AF64D-7354-4F2C-B80F-7D442F164169}"/>
              </a:ext>
            </a:extLst>
          </p:cNvPr>
          <p:cNvSpPr txBox="1">
            <a:spLocks/>
          </p:cNvSpPr>
          <p:nvPr/>
        </p:nvSpPr>
        <p:spPr>
          <a:xfrm>
            <a:off x="838200" y="136575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err="1"/>
              <a:t>언택트</a:t>
            </a:r>
            <a:r>
              <a:rPr lang="ko-KR" altLang="en-US" sz="1600" dirty="0"/>
              <a:t> </a:t>
            </a:r>
            <a:r>
              <a:rPr lang="en-US" altLang="ko-KR" sz="1600" dirty="0"/>
              <a:t>: ‘</a:t>
            </a:r>
            <a:r>
              <a:rPr lang="ko-KR" altLang="en-US" sz="1600" dirty="0"/>
              <a:t>접촉하다</a:t>
            </a:r>
            <a:r>
              <a:rPr lang="en-US" altLang="ko-KR" sz="1600" dirty="0"/>
              <a:t>’ </a:t>
            </a:r>
            <a:r>
              <a:rPr lang="ko-KR" altLang="en-US" sz="1600" dirty="0"/>
              <a:t>라는 의미를 가진 </a:t>
            </a:r>
            <a:r>
              <a:rPr lang="ko-KR" altLang="en-US" sz="1600" dirty="0" err="1"/>
              <a:t>영단어</a:t>
            </a:r>
            <a:r>
              <a:rPr lang="ko-KR" altLang="en-US" sz="1600" dirty="0"/>
              <a:t> </a:t>
            </a:r>
            <a:r>
              <a:rPr lang="en-US" altLang="ko-KR" sz="1600" dirty="0"/>
              <a:t>‘contact’</a:t>
            </a:r>
            <a:r>
              <a:rPr lang="ko-KR" altLang="en-US" sz="1600" dirty="0"/>
              <a:t>에 부정의 의미를 담은 </a:t>
            </a:r>
            <a:r>
              <a:rPr lang="en-US" altLang="ko-KR" sz="1600" dirty="0"/>
              <a:t>‘un-’</a:t>
            </a:r>
            <a:r>
              <a:rPr lang="ko-KR" altLang="en-US" sz="1600" dirty="0"/>
              <a:t>을 합성한 신조어</a:t>
            </a: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11674D0F-D71D-49ED-9430-7D086B49B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1326847"/>
              </p:ext>
            </p:extLst>
          </p:nvPr>
        </p:nvGraphicFramePr>
        <p:xfrm>
          <a:off x="755896" y="2083563"/>
          <a:ext cx="3831343" cy="2404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99393127-7E00-42C0-95B7-3F75F03F10A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-395" r="9160" b="2597"/>
          <a:stretch/>
        </p:blipFill>
        <p:spPr bwMode="auto">
          <a:xfrm>
            <a:off x="7203685" y="1830726"/>
            <a:ext cx="4493337" cy="26242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71EF04-E8D0-4576-AA22-8ECB21DFEF4D}"/>
              </a:ext>
            </a:extLst>
          </p:cNvPr>
          <p:cNvSpPr txBox="1"/>
          <p:nvPr/>
        </p:nvSpPr>
        <p:spPr>
          <a:xfrm>
            <a:off x="624620" y="4718634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본격적으로 확산된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이후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소비자 심리지수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급격히 감소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16E7EA-09B7-455F-B08B-E9DA1337D711}"/>
              </a:ext>
            </a:extLst>
          </p:cNvPr>
          <p:cNvSpPr txBox="1"/>
          <p:nvPr/>
        </p:nvSpPr>
        <p:spPr>
          <a:xfrm>
            <a:off x="7218434" y="4717127"/>
            <a:ext cx="422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35%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였던 </a:t>
            </a:r>
            <a:r>
              <a:rPr lang="ko-KR" altLang="en-US" b="1" dirty="0" err="1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비대면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비중은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포스트코로나 시대에서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57%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비중 증가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24C1863C-06A4-4FF3-B215-AB05E19890BC}"/>
              </a:ext>
            </a:extLst>
          </p:cNvPr>
          <p:cNvSpPr/>
          <p:nvPr/>
        </p:nvSpPr>
        <p:spPr>
          <a:xfrm>
            <a:off x="5096263" y="2972454"/>
            <a:ext cx="1840546" cy="913092"/>
          </a:xfrm>
          <a:prstGeom prst="rightArrow">
            <a:avLst>
              <a:gd name="adj1" fmla="val 50000"/>
              <a:gd name="adj2" fmla="val 38436"/>
            </a:avLst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5B195A-A354-42A3-8EB3-BA11BDD54C67}"/>
              </a:ext>
            </a:extLst>
          </p:cNvPr>
          <p:cNvSpPr txBox="1"/>
          <p:nvPr/>
        </p:nvSpPr>
        <p:spPr>
          <a:xfrm>
            <a:off x="2658200" y="5743666"/>
            <a:ext cx="6875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포스트 코로나를 대비한 </a:t>
            </a:r>
            <a:r>
              <a:rPr lang="ko-KR" altLang="en-US" b="1" dirty="0" err="1">
                <a:solidFill>
                  <a:srgbClr val="1F8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언택트</a:t>
            </a:r>
            <a:r>
              <a:rPr lang="ko-KR" altLang="en-US" b="1" dirty="0">
                <a:solidFill>
                  <a:srgbClr val="1F8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소비행태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예측하고 발전시킬 필요가 있다</a:t>
            </a:r>
            <a:b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언택트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소비가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어떤 형태로 재해석될 수 있는지를 파악해야 한다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F6028B-ACC3-4484-9973-85F139028A59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93E540-2D94-4E19-B9E1-7F82D402DE95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17B68E2-ECF5-4E93-86C5-DB545B52284F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7D0DBA-65AD-4F58-82C2-A169C56A916A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DD0B07-D879-4753-BD28-04F848134F4E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8F251D-8518-4E91-A6CA-6E3C9643F8D8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56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47078C1-1C48-4E30-9717-F2A9C622E57E}"/>
              </a:ext>
            </a:extLst>
          </p:cNvPr>
          <p:cNvSpPr/>
          <p:nvPr/>
        </p:nvSpPr>
        <p:spPr>
          <a:xfrm>
            <a:off x="6537033" y="5181500"/>
            <a:ext cx="4839764" cy="152334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9F64EFC-1885-4FCD-9C24-F3E11629CB2E}"/>
              </a:ext>
            </a:extLst>
          </p:cNvPr>
          <p:cNvSpPr/>
          <p:nvPr/>
        </p:nvSpPr>
        <p:spPr>
          <a:xfrm>
            <a:off x="819482" y="5387729"/>
            <a:ext cx="4709564" cy="100406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35F49-4048-4939-9C89-E4CC6741888C}"/>
              </a:ext>
            </a:extLst>
          </p:cNvPr>
          <p:cNvSpPr txBox="1"/>
          <p:nvPr/>
        </p:nvSpPr>
        <p:spPr>
          <a:xfrm>
            <a:off x="799379" y="1522384"/>
            <a:ext cx="675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수많은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언택트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산업 중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 </a:t>
            </a:r>
            <a:r>
              <a:rPr lang="ko-KR" altLang="en-US" sz="2000" dirty="0" err="1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구독경제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주목하여 분석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7980EBE-6838-4E64-BF73-93EA75249DC5}"/>
              </a:ext>
            </a:extLst>
          </p:cNvPr>
          <p:cNvGrpSpPr/>
          <p:nvPr/>
        </p:nvGrpSpPr>
        <p:grpSpPr>
          <a:xfrm>
            <a:off x="1072641" y="3872788"/>
            <a:ext cx="4382545" cy="1308712"/>
            <a:chOff x="554004" y="3916476"/>
            <a:chExt cx="4382545" cy="1308712"/>
          </a:xfrm>
        </p:grpSpPr>
        <p:pic>
          <p:nvPicPr>
            <p:cNvPr id="37" name="Picture 2" descr="노량진수산시장도 '회 드라이브 스루' 개시 - 현대해양">
              <a:extLst>
                <a:ext uri="{FF2B5EF4-FFF2-40B4-BE49-F238E27FC236}">
                  <a16:creationId xmlns:a16="http://schemas.microsoft.com/office/drawing/2014/main" id="{49814BE7-4C13-450E-AAD1-62FBD646D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04" y="3916476"/>
              <a:ext cx="1964987" cy="130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대한민국 의사들 창의적 아이디어→코로나19 '차단' - 보건의료문화를 선도하는 데일리메디">
              <a:extLst>
                <a:ext uri="{FF2B5EF4-FFF2-40B4-BE49-F238E27FC236}">
                  <a16:creationId xmlns:a16="http://schemas.microsoft.com/office/drawing/2014/main" id="{CD1C7310-9555-46D3-BB86-FF2F0E844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8825" y="3916476"/>
              <a:ext cx="2287724" cy="130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0BBB0F6-E8CD-4480-BFBF-59683E10DE32}"/>
              </a:ext>
            </a:extLst>
          </p:cNvPr>
          <p:cNvGrpSpPr/>
          <p:nvPr/>
        </p:nvGrpSpPr>
        <p:grpSpPr>
          <a:xfrm>
            <a:off x="6982433" y="3642412"/>
            <a:ext cx="4206401" cy="1352430"/>
            <a:chOff x="6208812" y="3096944"/>
            <a:chExt cx="5110073" cy="1642976"/>
          </a:xfrm>
        </p:grpSpPr>
        <p:pic>
          <p:nvPicPr>
            <p:cNvPr id="40" name="Picture 8" descr="단독] 파리바게뜨, '구독 서비스' 맞불…뚜레쥬르보다 저렴">
              <a:extLst>
                <a:ext uri="{FF2B5EF4-FFF2-40B4-BE49-F238E27FC236}">
                  <a16:creationId xmlns:a16="http://schemas.microsoft.com/office/drawing/2014/main" id="{D25D87AB-22F3-4254-8BAA-F5310CDCAC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8" b="24405"/>
            <a:stretch/>
          </p:blipFill>
          <p:spPr bwMode="auto">
            <a:xfrm>
              <a:off x="6208812" y="3141590"/>
              <a:ext cx="1362049" cy="159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0" descr="유기농 생리대 나도그래 정기구독 서비스">
              <a:extLst>
                <a:ext uri="{FF2B5EF4-FFF2-40B4-BE49-F238E27FC236}">
                  <a16:creationId xmlns:a16="http://schemas.microsoft.com/office/drawing/2014/main" id="{25C9C5B8-409E-46DE-A00A-B93D8E2B3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0695" y="3141590"/>
              <a:ext cx="1598330" cy="159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구독경제, 소유로 채울 수 없는 소비자의 욕구를 채우다. - 크리베이트">
              <a:extLst>
                <a:ext uri="{FF2B5EF4-FFF2-40B4-BE49-F238E27FC236}">
                  <a16:creationId xmlns:a16="http://schemas.microsoft.com/office/drawing/2014/main" id="{55E0C0CA-92BD-413A-897A-B221B82710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0" r="11580"/>
            <a:stretch/>
          </p:blipFill>
          <p:spPr bwMode="auto">
            <a:xfrm>
              <a:off x="9439285" y="3096944"/>
              <a:ext cx="1879600" cy="164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213DAD1-3742-4A36-BF9D-3D3DCE509193}"/>
              </a:ext>
            </a:extLst>
          </p:cNvPr>
          <p:cNvSpPr txBox="1"/>
          <p:nvPr/>
        </p:nvSpPr>
        <p:spPr>
          <a:xfrm>
            <a:off x="1103380" y="3350157"/>
            <a:ext cx="4128164" cy="382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드라이브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B6CCB2-9D60-4CA9-B437-A10FB2943AD2}"/>
              </a:ext>
            </a:extLst>
          </p:cNvPr>
          <p:cNvSpPr txBox="1"/>
          <p:nvPr/>
        </p:nvSpPr>
        <p:spPr>
          <a:xfrm>
            <a:off x="545670" y="5428095"/>
            <a:ext cx="5243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선별 진료소에서의 활용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노량진 수산시장 회 드라이브 스루는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이후 처음으로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2,600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만원의 매출 기록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1122AE-575C-4940-B281-BBD7C0636D44}"/>
              </a:ext>
            </a:extLst>
          </p:cNvPr>
          <p:cNvSpPr txBox="1"/>
          <p:nvPr/>
        </p:nvSpPr>
        <p:spPr>
          <a:xfrm>
            <a:off x="6135175" y="5343008"/>
            <a:ext cx="56434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소유를 위한 구매보다 </a:t>
            </a:r>
            <a:r>
              <a:rPr lang="ko-KR" altLang="en-US" dirty="0">
                <a:solidFill>
                  <a:srgbClr val="1F88D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경험을 위한 구매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로서 강조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단순히 물건을 받아보는 것 이상의 서비스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시장규모는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2000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2,150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억달러에 비해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현재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배 이상 오른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5,300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억달러로 평가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655BE2-EEA2-4ADB-91C5-9A23E1968346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7B6E87D-2EF9-4C0C-A830-3817D328F052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5001CBD-B38C-40F3-878E-8B9BE08F6B0F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51B541D-5A53-47E6-A10F-EB18D6D0003D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A75E9CF-DFC4-44D4-916D-95C8CEA102A4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34DCA8D9-2BAE-4F40-A63F-3AF4ED52F820}"/>
              </a:ext>
            </a:extLst>
          </p:cNvPr>
          <p:cNvSpPr txBox="1">
            <a:spLocks/>
          </p:cNvSpPr>
          <p:nvPr/>
        </p:nvSpPr>
        <p:spPr>
          <a:xfrm>
            <a:off x="233110" y="812137"/>
            <a:ext cx="10515600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드라이브스루와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구독경제를 집중 분석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475BE86-D2C1-40F9-A4E8-11F59FF8371F}"/>
              </a:ext>
            </a:extLst>
          </p:cNvPr>
          <p:cNvSpPr/>
          <p:nvPr/>
        </p:nvSpPr>
        <p:spPr>
          <a:xfrm>
            <a:off x="3208517" y="2178777"/>
            <a:ext cx="6858671" cy="100406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AC531-8598-409E-9BF1-CB95C42F63A7}"/>
              </a:ext>
            </a:extLst>
          </p:cNvPr>
          <p:cNvSpPr txBox="1"/>
          <p:nvPr/>
        </p:nvSpPr>
        <p:spPr>
          <a:xfrm>
            <a:off x="3345180" y="2357643"/>
            <a:ext cx="672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비대면을 중심으로 하여 포스트코로나 시대에서의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발전가능성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크다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AutoNum type="arabicParenR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재화 및 서비스를 다루는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대부분의 산업군에 적용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가능하다</a:t>
            </a:r>
            <a:endParaRPr lang="ko-KR" altLang="en-US" dirty="0"/>
          </a:p>
        </p:txBody>
      </p:sp>
      <p:pic>
        <p:nvPicPr>
          <p:cNvPr id="31" name="그림 30" descr="화살이(가) 표시된 사진&#10;&#10;자동 생성된 설명">
            <a:extLst>
              <a:ext uri="{FF2B5EF4-FFF2-40B4-BE49-F238E27FC236}">
                <a16:creationId xmlns:a16="http://schemas.microsoft.com/office/drawing/2014/main" id="{6D4870F3-7136-46E1-A0A7-F6B4280A6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2408269" y="2234175"/>
            <a:ext cx="652520" cy="5947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1E5377A-2C99-4372-8B5C-B636EFE3A95F}"/>
              </a:ext>
            </a:extLst>
          </p:cNvPr>
          <p:cNvSpPr txBox="1"/>
          <p:nvPr/>
        </p:nvSpPr>
        <p:spPr>
          <a:xfrm>
            <a:off x="6982433" y="3301113"/>
            <a:ext cx="4128164" cy="382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구독 경제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C7270F-0D87-4409-9AC4-BD52D226D2A9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대상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2FFC58-109A-4FF9-96A8-1D99CE739BA5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040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9476" y="3027688"/>
            <a:ext cx="4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과정</a:t>
            </a:r>
            <a:endParaRPr lang="ko-KR" altLang="en-US" sz="4800" spc="-18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239952-7D60-4878-80EA-E6A1D9724CAE}"/>
              </a:ext>
            </a:extLst>
          </p:cNvPr>
          <p:cNvGrpSpPr/>
          <p:nvPr/>
        </p:nvGrpSpPr>
        <p:grpSpPr>
          <a:xfrm>
            <a:off x="3547554" y="2307779"/>
            <a:ext cx="5338900" cy="2164232"/>
            <a:chOff x="2656057" y="1839563"/>
            <a:chExt cx="4004175" cy="1803527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E02E539-E527-42AA-A950-0185BF2F19B7}"/>
                </a:ext>
              </a:extLst>
            </p:cNvPr>
            <p:cNvCxnSpPr/>
            <p:nvPr userDrawn="1"/>
          </p:nvCxnSpPr>
          <p:spPr>
            <a:xfrm>
              <a:off x="2656057" y="2125453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980572F-8AD8-4191-90B0-473575115B88}"/>
                </a:ext>
              </a:extLst>
            </p:cNvPr>
            <p:cNvCxnSpPr/>
            <p:nvPr userDrawn="1"/>
          </p:nvCxnSpPr>
          <p:spPr>
            <a:xfrm>
              <a:off x="3088105" y="3446018"/>
              <a:ext cx="3572127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B89E037-888B-4E3E-99AE-9186AF9B09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56760" y="2291314"/>
              <a:ext cx="0" cy="135177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85C0C26-0A02-485B-9921-3EBF8E43B4C2}"/>
                </a:ext>
              </a:extLst>
            </p:cNvPr>
            <p:cNvCxnSpPr/>
            <p:nvPr userDrawn="1"/>
          </p:nvCxnSpPr>
          <p:spPr>
            <a:xfrm>
              <a:off x="3016097" y="1839563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144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AF90D67-D737-48CC-9AC9-60A77DEB8C16}"/>
              </a:ext>
            </a:extLst>
          </p:cNvPr>
          <p:cNvSpPr/>
          <p:nvPr/>
        </p:nvSpPr>
        <p:spPr>
          <a:xfrm>
            <a:off x="755895" y="5384108"/>
            <a:ext cx="6321163" cy="134182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D55CCF-48E5-4720-873E-C2E5CAC3144C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03D313-07B1-4CD2-855A-03BD5B70D987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2A1E2B2-BD08-4920-9EFB-41845FA1CEE3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B5265D-5391-4385-9D53-170124CDD3CD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9A56B56-7A7B-4D3F-996E-3525D22AE3CE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17FA6A-4F84-42E0-95E6-3CF17F7A90F3}"/>
              </a:ext>
            </a:extLst>
          </p:cNvPr>
          <p:cNvSpPr txBox="1"/>
          <p:nvPr/>
        </p:nvSpPr>
        <p:spPr>
          <a:xfrm>
            <a:off x="10624535" y="4393606"/>
            <a:ext cx="197470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 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 9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   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  <a:b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13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  <a:b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18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4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  <a:b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22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          : 6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969796-3C8D-4872-81FB-1800E1C28990}"/>
              </a:ext>
            </a:extLst>
          </p:cNvPr>
          <p:cNvSpPr txBox="1"/>
          <p:nvPr/>
        </p:nvSpPr>
        <p:spPr>
          <a:xfrm>
            <a:off x="916621" y="5454858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데이터 내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수에 따른 유동인구 변화를 통해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4-5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주차를 </a:t>
            </a:r>
            <a:r>
              <a:rPr lang="en-US" altLang="ko-KR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 </a:t>
            </a:r>
            <a:r>
              <a:rPr lang="ko-KR" altLang="en-US" dirty="0">
                <a:solidFill>
                  <a:srgbClr val="178BD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WHO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Covid-19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팬데믹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선언이 있었던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10~ 11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주차를 </a:t>
            </a:r>
            <a:r>
              <a:rPr lang="ko-KR" altLang="en-US" dirty="0">
                <a:solidFill>
                  <a:srgbClr val="FF5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</a:t>
            </a:r>
            <a:r>
              <a:rPr lang="ko-KR" altLang="en-US" dirty="0" err="1">
                <a:solidFill>
                  <a:srgbClr val="FF5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확산기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수가 줄고 유동인구가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정상 범주를 회복했던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 ~ 24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주차를 </a:t>
            </a:r>
            <a:r>
              <a:rPr lang="en-US" altLang="ko-KR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 정의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AB1430-A36A-4CB9-BC0C-DECD9EC3E362}"/>
              </a:ext>
            </a:extLst>
          </p:cNvPr>
          <p:cNvSpPr txBox="1"/>
          <p:nvPr/>
        </p:nvSpPr>
        <p:spPr>
          <a:xfrm>
            <a:off x="8036377" y="5720255"/>
            <a:ext cx="4063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주차들을 기준으로 포스트 코로나 예측을 위한</a:t>
            </a:r>
            <a:endParaRPr lang="en-US" altLang="ko-KR" sz="1600" b="1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분석을 진행하기로 결정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A1618AC-59AC-4B22-8BC6-E986AFD54D8A}"/>
              </a:ext>
            </a:extLst>
          </p:cNvPr>
          <p:cNvSpPr/>
          <p:nvPr/>
        </p:nvSpPr>
        <p:spPr>
          <a:xfrm>
            <a:off x="7220531" y="5831310"/>
            <a:ext cx="698245" cy="36266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BF4FD9-F735-48D5-B8D7-B07A7A4C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239" y="1287574"/>
            <a:ext cx="993651" cy="1058737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6BF80ADB-8F8A-4555-8D91-58E602F91B5A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분석구간 정의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EC0A4ED-ED37-407B-BB43-CBE4CB32A018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564213-ABD0-4F61-9824-1D4B2BB27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120" y="3064511"/>
            <a:ext cx="9065502" cy="22678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893CCF-9DBC-4BC6-B4BC-499607476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120" y="734333"/>
            <a:ext cx="9065502" cy="22678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EC0A8F-DB3B-4670-8E95-8159A7B760BB}"/>
              </a:ext>
            </a:extLst>
          </p:cNvPr>
          <p:cNvSpPr/>
          <p:nvPr/>
        </p:nvSpPr>
        <p:spPr>
          <a:xfrm>
            <a:off x="1922318" y="852055"/>
            <a:ext cx="613064" cy="2089922"/>
          </a:xfrm>
          <a:prstGeom prst="rect">
            <a:avLst/>
          </a:prstGeom>
          <a:solidFill>
            <a:srgbClr val="178BD3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904DAC-4048-4C3F-B593-C8C4C4353F6A}"/>
              </a:ext>
            </a:extLst>
          </p:cNvPr>
          <p:cNvSpPr/>
          <p:nvPr/>
        </p:nvSpPr>
        <p:spPr>
          <a:xfrm>
            <a:off x="1922318" y="3153456"/>
            <a:ext cx="613064" cy="2089922"/>
          </a:xfrm>
          <a:prstGeom prst="rect">
            <a:avLst/>
          </a:prstGeom>
          <a:solidFill>
            <a:srgbClr val="178BD3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F54088-5244-43C1-AC0C-CC64FC1907B8}"/>
              </a:ext>
            </a:extLst>
          </p:cNvPr>
          <p:cNvSpPr/>
          <p:nvPr/>
        </p:nvSpPr>
        <p:spPr>
          <a:xfrm>
            <a:off x="4431905" y="828569"/>
            <a:ext cx="613064" cy="2089922"/>
          </a:xfrm>
          <a:prstGeom prst="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1063E2-9CD6-403A-B2A1-2589244C725B}"/>
              </a:ext>
            </a:extLst>
          </p:cNvPr>
          <p:cNvSpPr/>
          <p:nvPr/>
        </p:nvSpPr>
        <p:spPr>
          <a:xfrm>
            <a:off x="4431905" y="3153456"/>
            <a:ext cx="613064" cy="2089922"/>
          </a:xfrm>
          <a:prstGeom prst="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D927F6-A2AB-49A6-9BE1-2AC4EDB69568}"/>
              </a:ext>
            </a:extLst>
          </p:cNvPr>
          <p:cNvSpPr/>
          <p:nvPr/>
        </p:nvSpPr>
        <p:spPr>
          <a:xfrm>
            <a:off x="9698793" y="862674"/>
            <a:ext cx="613064" cy="2089922"/>
          </a:xfrm>
          <a:prstGeom prst="rect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976FE0-48E5-472D-849A-098850CE2D30}"/>
              </a:ext>
            </a:extLst>
          </p:cNvPr>
          <p:cNvSpPr/>
          <p:nvPr/>
        </p:nvSpPr>
        <p:spPr>
          <a:xfrm>
            <a:off x="9698793" y="3187561"/>
            <a:ext cx="613064" cy="2089922"/>
          </a:xfrm>
          <a:prstGeom prst="rect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63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D6704D5-0BAE-474A-BC27-D99A33DF8DE3}"/>
              </a:ext>
            </a:extLst>
          </p:cNvPr>
          <p:cNvSpPr/>
          <p:nvPr/>
        </p:nvSpPr>
        <p:spPr>
          <a:xfrm>
            <a:off x="7958093" y="2523005"/>
            <a:ext cx="4205772" cy="143939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C988E5-79E4-4EBC-9EDF-99591E2BBE86}"/>
              </a:ext>
            </a:extLst>
          </p:cNvPr>
          <p:cNvSpPr txBox="1"/>
          <p:nvPr/>
        </p:nvSpPr>
        <p:spPr>
          <a:xfrm>
            <a:off x="299019" y="1593179"/>
            <a:ext cx="973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유동인구데이터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(fpopl.csv),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카드매출데이터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(card.csv),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행정동데이터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(adstrd_master.csv)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CA6F383-7F4B-41AD-B87B-57B21548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5" y="2152552"/>
            <a:ext cx="7126541" cy="25566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E814F8-5C87-4BA5-846B-2FC0213DA436}"/>
              </a:ext>
            </a:extLst>
          </p:cNvPr>
          <p:cNvSpPr txBox="1"/>
          <p:nvPr/>
        </p:nvSpPr>
        <p:spPr>
          <a:xfrm>
            <a:off x="7958093" y="2642537"/>
            <a:ext cx="4397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5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배달데이터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서울시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425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행정동 중 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행정동에 대한 정보를 포함하고 있어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구 단위의 비교가 힘들어 </a:t>
            </a:r>
            <a:b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분석데이터에서 제외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56E1C2D-5471-4AF6-80E2-5A84D000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5" y="4809773"/>
            <a:ext cx="10136015" cy="10193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EF809FB-2560-4ACB-8885-E0AE9F4CA8BB}"/>
              </a:ext>
            </a:extLst>
          </p:cNvPr>
          <p:cNvSpPr txBox="1"/>
          <p:nvPr/>
        </p:nvSpPr>
        <p:spPr>
          <a:xfrm>
            <a:off x="1993272" y="6175168"/>
            <a:ext cx="8061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카드데이터 중 이용건수가 음수거나 이용건수가 음수인 데이터는 분석에서 제외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178CA6-C1F9-44C5-BE2E-299D0C244F49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49AB8B-0131-4E7F-8227-EA470E7AAACB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C3BCB2-5F94-4CFE-ADE9-2DD45472E421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2D9622-83F1-4678-9CB1-7A3D30F7C0F4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16DA7D-391D-45EC-BB69-471C6E68761C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 descr="화살이(가) 표시된 사진&#10;&#10;자동 생성된 설명">
            <a:extLst>
              <a:ext uri="{FF2B5EF4-FFF2-40B4-BE49-F238E27FC236}">
                <a16:creationId xmlns:a16="http://schemas.microsoft.com/office/drawing/2014/main" id="{CC41AFAD-A866-4E26-A6B2-59570F03F2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1102196" y="5915260"/>
            <a:ext cx="652520" cy="594702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3F55911F-FC7D-4D75-A53A-66A46597E3EA}"/>
              </a:ext>
            </a:extLst>
          </p:cNvPr>
          <p:cNvSpPr txBox="1">
            <a:spLocks/>
          </p:cNvSpPr>
          <p:nvPr/>
        </p:nvSpPr>
        <p:spPr>
          <a:xfrm>
            <a:off x="755896" y="858129"/>
            <a:ext cx="2212910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데이터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ADB458-C4C7-4144-89AF-9900B0733033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 err="1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9CFBF8-581F-4EE6-B260-3F08F04E53CF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32DA537-851A-44D1-BEF2-7046605E653C}"/>
              </a:ext>
            </a:extLst>
          </p:cNvPr>
          <p:cNvCxnSpPr>
            <a:cxnSpLocks/>
          </p:cNvCxnSpPr>
          <p:nvPr/>
        </p:nvCxnSpPr>
        <p:spPr>
          <a:xfrm>
            <a:off x="5120640" y="2346960"/>
            <a:ext cx="2910840" cy="4572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9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B72F06A-873B-46DD-B517-7B6EF4A768C2}"/>
              </a:ext>
            </a:extLst>
          </p:cNvPr>
          <p:cNvSpPr/>
          <p:nvPr/>
        </p:nvSpPr>
        <p:spPr>
          <a:xfrm>
            <a:off x="838199" y="2664190"/>
            <a:ext cx="6238859" cy="8099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462F62-3C67-453B-A1CD-A76136366848}"/>
              </a:ext>
            </a:extLst>
          </p:cNvPr>
          <p:cNvSpPr/>
          <p:nvPr/>
        </p:nvSpPr>
        <p:spPr>
          <a:xfrm>
            <a:off x="0" y="1"/>
            <a:ext cx="12192000" cy="622300"/>
          </a:xfrm>
          <a:prstGeom prst="rect">
            <a:avLst/>
          </a:prstGeom>
          <a:gradFill>
            <a:gsLst>
              <a:gs pos="0">
                <a:srgbClr val="0070C0">
                  <a:lumMod val="51000"/>
                  <a:lumOff val="49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B8A5461-6CA8-4DAF-8ABE-EADFC8241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27977"/>
            <a:ext cx="7144747" cy="10002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DBE74DE-BA06-4EF9-84D6-C5DB480B1DB8}"/>
              </a:ext>
            </a:extLst>
          </p:cNvPr>
          <p:cNvSpPr txBox="1"/>
          <p:nvPr/>
        </p:nvSpPr>
        <p:spPr>
          <a:xfrm>
            <a:off x="838200" y="2737557"/>
            <a:ext cx="6092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 데이터와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card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매출 데이터에 공통적으로 포함되지 않은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rgbClr val="FF5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rgbClr val="FF5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면목제</a:t>
            </a:r>
            <a:r>
              <a:rPr lang="en-US" altLang="ko-KR" dirty="0">
                <a:solidFill>
                  <a:srgbClr val="FF5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3.8</a:t>
            </a:r>
            <a:r>
              <a:rPr lang="ko-KR" altLang="en-US" dirty="0">
                <a:solidFill>
                  <a:srgbClr val="FF5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</a:t>
            </a:r>
            <a:r>
              <a:rPr lang="en-US" altLang="ko-KR" dirty="0">
                <a:solidFill>
                  <a:srgbClr val="FF5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분석에서 제외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B9AFD7E-CC16-49AB-A81A-49481954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8" y="4362332"/>
            <a:ext cx="7144747" cy="1629002"/>
          </a:xfrm>
          <a:prstGeom prst="rect">
            <a:avLst/>
          </a:prstGeom>
        </p:spPr>
      </p:pic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3E447006-8C74-4F65-AA08-505FC25010E4}"/>
              </a:ext>
            </a:extLst>
          </p:cNvPr>
          <p:cNvSpPr/>
          <p:nvPr/>
        </p:nvSpPr>
        <p:spPr>
          <a:xfrm>
            <a:off x="4251952" y="3658506"/>
            <a:ext cx="317241" cy="4292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A96FD7-9DE4-4AE9-A7F5-CEF0F95626C8}"/>
              </a:ext>
            </a:extLst>
          </p:cNvPr>
          <p:cNvSpPr txBox="1"/>
          <p:nvPr/>
        </p:nvSpPr>
        <p:spPr>
          <a:xfrm>
            <a:off x="8486379" y="4486560"/>
            <a:ext cx="3931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분석대상의 통일성을 위해 유동인구와</a:t>
            </a:r>
            <a:endParaRPr lang="en-US" altLang="ko-KR" sz="1600" b="1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6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카드데이터에 공통적으로 존재하는 </a:t>
            </a:r>
            <a:br>
              <a:rPr lang="en-US" altLang="ko-KR" sz="16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6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</a:t>
            </a:r>
            <a:r>
              <a:rPr lang="en-US" altLang="ko-KR" sz="16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423</a:t>
            </a:r>
            <a:r>
              <a:rPr lang="ko-KR" altLang="en-US" sz="1600" b="1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행정동을 분석 대상으로 선정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35DF484-162C-4D10-81A1-A792636D26F2}"/>
              </a:ext>
            </a:extLst>
          </p:cNvPr>
          <p:cNvSpPr/>
          <p:nvPr/>
        </p:nvSpPr>
        <p:spPr>
          <a:xfrm>
            <a:off x="7913043" y="4860343"/>
            <a:ext cx="573336" cy="31649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447116-C9BD-47E4-B6AB-C2EB5EFB74A3}"/>
              </a:ext>
            </a:extLst>
          </p:cNvPr>
          <p:cNvSpPr/>
          <p:nvPr/>
        </p:nvSpPr>
        <p:spPr>
          <a:xfrm>
            <a:off x="7077059" y="174404"/>
            <a:ext cx="83598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1 .  </a:t>
            </a:r>
            <a:r>
              <a:rPr lang="ko-KR" altLang="en-US" sz="1200" spc="-18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배경</a:t>
            </a:r>
            <a:endParaRPr lang="en-US" altLang="ko-KR" sz="1200" spc="-18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7489-C51E-4935-8671-F90243EBEE34}"/>
              </a:ext>
            </a:extLst>
          </p:cNvPr>
          <p:cNvSpPr/>
          <p:nvPr/>
        </p:nvSpPr>
        <p:spPr>
          <a:xfrm>
            <a:off x="7958093" y="174404"/>
            <a:ext cx="1080166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2 .  </a:t>
            </a:r>
            <a:r>
              <a:rPr lang="ko-KR" altLang="en-US" sz="1200" spc="-18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과정</a:t>
            </a:r>
            <a:endParaRPr lang="en-US" altLang="ko-KR" sz="1200" spc="-18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98B00A-0782-4BD1-A25E-E17D7773A56D}"/>
              </a:ext>
            </a:extLst>
          </p:cNvPr>
          <p:cNvSpPr/>
          <p:nvPr/>
        </p:nvSpPr>
        <p:spPr>
          <a:xfrm>
            <a:off x="8817688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 결과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FF977A-D237-4AEF-AB6D-5A4DDD2587A8}"/>
              </a:ext>
            </a:extLst>
          </p:cNvPr>
          <p:cNvSpPr/>
          <p:nvPr/>
        </p:nvSpPr>
        <p:spPr>
          <a:xfrm>
            <a:off x="9698793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4 . 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비즈니스  제안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A8F766-FE2D-43B6-8D6C-BE383F473AC2}"/>
              </a:ext>
            </a:extLst>
          </p:cNvPr>
          <p:cNvSpPr/>
          <p:nvPr/>
        </p:nvSpPr>
        <p:spPr>
          <a:xfrm>
            <a:off x="10760841" y="174404"/>
            <a:ext cx="1547804" cy="1228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5 . </a:t>
            </a:r>
            <a:r>
              <a:rPr lang="ko-KR" altLang="en-US" sz="1200" spc="-18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 용 방 안  및  기 대 효 과</a:t>
            </a:r>
            <a:endParaRPr lang="en-US" altLang="ko-KR" sz="120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880" spc="-180" dirty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769B76-30A3-4712-B7A6-9835CEC220B9}"/>
              </a:ext>
            </a:extLst>
          </p:cNvPr>
          <p:cNvSpPr/>
          <p:nvPr/>
        </p:nvSpPr>
        <p:spPr>
          <a:xfrm>
            <a:off x="755896" y="132065"/>
            <a:ext cx="2715373" cy="430887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ko-KR" altLang="en-US" sz="2800" spc="-180" dirty="0" err="1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A6BF14-E763-4FE4-B93B-0EBC510FA52D}"/>
              </a:ext>
            </a:extLst>
          </p:cNvPr>
          <p:cNvSpPr/>
          <p:nvPr/>
        </p:nvSpPr>
        <p:spPr>
          <a:xfrm>
            <a:off x="78838" y="20033"/>
            <a:ext cx="759362" cy="615553"/>
          </a:xfrm>
          <a:prstGeom prst="rect">
            <a:avLst/>
          </a:prstGeom>
        </p:spPr>
        <p:txBody>
          <a:bodyPr wrap="square" lIns="43200" tIns="0" rIns="43200" bIns="0">
            <a:spAutoFit/>
          </a:bodyPr>
          <a:lstStyle/>
          <a:p>
            <a:r>
              <a:rPr lang="en-US" altLang="ko-KR" sz="4000" spc="-18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  <a:endParaRPr lang="ko-KR" altLang="en-US" sz="4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4BE8E4D9-0ECB-49FB-8E58-D5A61C6F8484}"/>
              </a:ext>
            </a:extLst>
          </p:cNvPr>
          <p:cNvSpPr txBox="1">
            <a:spLocks/>
          </p:cNvSpPr>
          <p:nvPr/>
        </p:nvSpPr>
        <p:spPr>
          <a:xfrm>
            <a:off x="755896" y="858129"/>
            <a:ext cx="2212910" cy="854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행정동 통일</a:t>
            </a:r>
          </a:p>
        </p:txBody>
      </p:sp>
    </p:spTree>
    <p:extLst>
      <p:ext uri="{BB962C8B-B14F-4D97-AF65-F5344CB8AC3E}">
        <p14:creationId xmlns:p14="http://schemas.microsoft.com/office/powerpoint/2010/main" val="1465027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TM04033937[[fn=비행기 구름]]</Template>
  <TotalTime>4312</TotalTime>
  <Words>2645</Words>
  <Application>Microsoft Office PowerPoint</Application>
  <PresentationFormat>와이드스크린</PresentationFormat>
  <Paragraphs>452</Paragraphs>
  <Slides>35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나눔스퀘어_ac Bold</vt:lpstr>
      <vt:lpstr>Cambria Math</vt:lpstr>
      <vt:lpstr>Wingdings</vt:lpstr>
      <vt:lpstr>맑은 고딕</vt:lpstr>
      <vt:lpstr>나눔스퀘어_ac Light</vt:lpstr>
      <vt:lpstr>Arial</vt:lpstr>
      <vt:lpstr>휴먼둥근헤드라인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홍은서</dc:creator>
  <cp:lastModifiedBy>조규연</cp:lastModifiedBy>
  <cp:revision>217</cp:revision>
  <dcterms:created xsi:type="dcterms:W3CDTF">2020-11-27T05:25:53Z</dcterms:created>
  <dcterms:modified xsi:type="dcterms:W3CDTF">2020-12-19T13:16:09Z</dcterms:modified>
</cp:coreProperties>
</file>